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3"/>
  </p:notesMasterIdLst>
  <p:handoutMasterIdLst>
    <p:handoutMasterId r:id="rId24"/>
  </p:handoutMasterIdLst>
  <p:sldIdLst>
    <p:sldId id="276" r:id="rId2"/>
    <p:sldId id="256" r:id="rId3"/>
    <p:sldId id="273" r:id="rId4"/>
    <p:sldId id="274" r:id="rId5"/>
    <p:sldId id="277" r:id="rId6"/>
    <p:sldId id="278" r:id="rId7"/>
    <p:sldId id="279" r:id="rId8"/>
    <p:sldId id="257" r:id="rId9"/>
    <p:sldId id="258" r:id="rId10"/>
    <p:sldId id="280" r:id="rId11"/>
    <p:sldId id="263" r:id="rId12"/>
    <p:sldId id="261" r:id="rId13"/>
    <p:sldId id="260" r:id="rId14"/>
    <p:sldId id="262" r:id="rId15"/>
    <p:sldId id="275" r:id="rId16"/>
    <p:sldId id="264" r:id="rId17"/>
    <p:sldId id="265" r:id="rId18"/>
    <p:sldId id="266" r:id="rId19"/>
    <p:sldId id="267" r:id="rId20"/>
    <p:sldId id="268" r:id="rId21"/>
    <p:sldId id="269" r:id="rId22"/>
  </p:sldIdLst>
  <p:sldSz cx="9144000" cy="6858000" type="screen4x3"/>
  <p:notesSz cx="6858000" cy="91995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9978"/>
          </a:xfrm>
          <a:prstGeom prst="rect">
            <a:avLst/>
          </a:prstGeom>
        </p:spPr>
        <p:txBody>
          <a:bodyPr vert="horz" lIns="91440" tIns="45720" rIns="91440" bIns="45720" rtlCol="0"/>
          <a:lstStyle>
            <a:lvl1pPr algn="r">
              <a:defRPr sz="1200"/>
            </a:lvl1pPr>
          </a:lstStyle>
          <a:p>
            <a:fld id="{54F07F87-6305-4289-8E7B-40C4A5743688}" type="datetimeFigureOut">
              <a:rPr lang="en-US" smtClean="0"/>
              <a:t>01/13/2017</a:t>
            </a:fld>
            <a:endParaRPr lang="en-US"/>
          </a:p>
        </p:txBody>
      </p:sp>
      <p:sp>
        <p:nvSpPr>
          <p:cNvPr id="4" name="Footer Placeholder 3"/>
          <p:cNvSpPr>
            <a:spLocks noGrp="1"/>
          </p:cNvSpPr>
          <p:nvPr>
            <p:ph type="ftr" sz="quarter" idx="2"/>
          </p:nvPr>
        </p:nvSpPr>
        <p:spPr>
          <a:xfrm>
            <a:off x="0" y="8737988"/>
            <a:ext cx="2971800" cy="4599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37988"/>
            <a:ext cx="2971800" cy="459978"/>
          </a:xfrm>
          <a:prstGeom prst="rect">
            <a:avLst/>
          </a:prstGeom>
        </p:spPr>
        <p:txBody>
          <a:bodyPr vert="horz" lIns="91440" tIns="45720" rIns="91440" bIns="45720" rtlCol="0" anchor="b"/>
          <a:lstStyle>
            <a:lvl1pPr algn="r">
              <a:defRPr sz="1200"/>
            </a:lvl1pPr>
          </a:lstStyle>
          <a:p>
            <a:fld id="{4E2B9A2F-6A1C-42A7-8849-708368C49AA4}" type="slidenum">
              <a:rPr lang="en-US" smtClean="0"/>
              <a:t>‹#›</a:t>
            </a:fld>
            <a:endParaRPr lang="en-US"/>
          </a:p>
        </p:txBody>
      </p:sp>
    </p:spTree>
    <p:extLst>
      <p:ext uri="{BB962C8B-B14F-4D97-AF65-F5344CB8AC3E}">
        <p14:creationId xmlns:p14="http://schemas.microsoft.com/office/powerpoint/2010/main" val="3248058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9978"/>
          </a:xfrm>
          <a:prstGeom prst="rect">
            <a:avLst/>
          </a:prstGeom>
        </p:spPr>
        <p:txBody>
          <a:bodyPr vert="horz" lIns="91440" tIns="45720" rIns="91440" bIns="45720" rtlCol="0"/>
          <a:lstStyle>
            <a:lvl1pPr algn="r">
              <a:defRPr sz="1200"/>
            </a:lvl1pPr>
          </a:lstStyle>
          <a:p>
            <a:fld id="{83BD5AFB-999B-4478-B870-5CDBAAC385B7}" type="datetimeFigureOut">
              <a:rPr lang="en-US" smtClean="0"/>
              <a:t>01/13/2017</a:t>
            </a:fld>
            <a:endParaRPr lang="en-US"/>
          </a:p>
        </p:txBody>
      </p:sp>
      <p:sp>
        <p:nvSpPr>
          <p:cNvPr id="4" name="Slide Image Placeholder 3"/>
          <p:cNvSpPr>
            <a:spLocks noGrp="1" noRot="1" noChangeAspect="1"/>
          </p:cNvSpPr>
          <p:nvPr>
            <p:ph type="sldImg" idx="2"/>
          </p:nvPr>
        </p:nvSpPr>
        <p:spPr>
          <a:xfrm>
            <a:off x="1130300" y="690563"/>
            <a:ext cx="4597400" cy="34496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69793"/>
            <a:ext cx="5486400" cy="413980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37988"/>
            <a:ext cx="2971800" cy="45997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37988"/>
            <a:ext cx="2971800" cy="459978"/>
          </a:xfrm>
          <a:prstGeom prst="rect">
            <a:avLst/>
          </a:prstGeom>
        </p:spPr>
        <p:txBody>
          <a:bodyPr vert="horz" lIns="91440" tIns="45720" rIns="91440" bIns="45720" rtlCol="0" anchor="b"/>
          <a:lstStyle>
            <a:lvl1pPr algn="r">
              <a:defRPr sz="1200"/>
            </a:lvl1pPr>
          </a:lstStyle>
          <a:p>
            <a:fld id="{943864C9-A5BB-4222-8682-878392B8307E}" type="slidenum">
              <a:rPr lang="en-US" smtClean="0"/>
              <a:t>‹#›</a:t>
            </a:fld>
            <a:endParaRPr lang="en-US"/>
          </a:p>
        </p:txBody>
      </p:sp>
    </p:spTree>
    <p:extLst>
      <p:ext uri="{BB962C8B-B14F-4D97-AF65-F5344CB8AC3E}">
        <p14:creationId xmlns:p14="http://schemas.microsoft.com/office/powerpoint/2010/main" val="224823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A6AA1325-974B-420C-AD53-90D8EF3077E5}" type="datetimeFigureOut">
              <a:rPr lang="en-US" smtClean="0"/>
              <a:pPr/>
              <a:t>01/13/2017</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4EC40ABE-9A81-4D2B-91B6-52C995F956D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6AA1325-974B-420C-AD53-90D8EF3077E5}" type="datetimeFigureOut">
              <a:rPr lang="en-US" smtClean="0"/>
              <a:pPr/>
              <a:t>01/13/2017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40ABE-9A81-4D2B-91B6-52C995F956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6AA1325-974B-420C-AD53-90D8EF3077E5}" type="datetimeFigureOut">
              <a:rPr lang="en-US" smtClean="0"/>
              <a:pPr/>
              <a:t>01/13/2017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40ABE-9A81-4D2B-91B6-52C995F956D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A6AA1325-974B-420C-AD53-90D8EF3077E5}" type="datetimeFigureOut">
              <a:rPr lang="en-US" smtClean="0"/>
              <a:pPr/>
              <a:t>01/13/2017</a:t>
            </a:fld>
            <a:endParaRPr lang="en-US"/>
          </a:p>
        </p:txBody>
      </p:sp>
      <p:sp>
        <p:nvSpPr>
          <p:cNvPr id="9" name="Slide Number Placeholder 8"/>
          <p:cNvSpPr>
            <a:spLocks noGrp="1"/>
          </p:cNvSpPr>
          <p:nvPr>
            <p:ph type="sldNum" sz="quarter" idx="15"/>
          </p:nvPr>
        </p:nvSpPr>
        <p:spPr/>
        <p:txBody>
          <a:bodyPr rtlCol="0"/>
          <a:lstStyle/>
          <a:p>
            <a:fld id="{4EC40ABE-9A81-4D2B-91B6-52C995F956D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A6AA1325-974B-420C-AD53-90D8EF3077E5}" type="datetimeFigureOut">
              <a:rPr lang="en-US" smtClean="0"/>
              <a:pPr/>
              <a:t>01/13/2017</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EC40ABE-9A81-4D2B-91B6-52C995F956D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6AA1325-974B-420C-AD53-90D8EF3077E5}" type="datetimeFigureOut">
              <a:rPr lang="en-US" smtClean="0"/>
              <a:pPr/>
              <a:t>01/13/2017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40ABE-9A81-4D2B-91B6-52C995F956D8}"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A6AA1325-974B-420C-AD53-90D8EF3077E5}" type="datetimeFigureOut">
              <a:rPr lang="en-US" smtClean="0"/>
              <a:pPr/>
              <a:t>01/13/2017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40ABE-9A81-4D2B-91B6-52C995F956D8}"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A6AA1325-974B-420C-AD53-90D8EF3077E5}" type="datetimeFigureOut">
              <a:rPr lang="en-US" smtClean="0"/>
              <a:pPr/>
              <a:t>01/13/2017</a:t>
            </a:fld>
            <a:endParaRPr lang="en-US"/>
          </a:p>
        </p:txBody>
      </p:sp>
      <p:sp>
        <p:nvSpPr>
          <p:cNvPr id="7" name="Slide Number Placeholder 6"/>
          <p:cNvSpPr>
            <a:spLocks noGrp="1"/>
          </p:cNvSpPr>
          <p:nvPr>
            <p:ph type="sldNum" sz="quarter" idx="11"/>
          </p:nvPr>
        </p:nvSpPr>
        <p:spPr/>
        <p:txBody>
          <a:bodyPr rtlCol="0"/>
          <a:lstStyle/>
          <a:p>
            <a:fld id="{4EC40ABE-9A81-4D2B-91B6-52C995F956D8}"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A1325-974B-420C-AD53-90D8EF3077E5}" type="datetimeFigureOut">
              <a:rPr lang="en-US" smtClean="0"/>
              <a:pPr/>
              <a:t>01/13/2017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40ABE-9A81-4D2B-91B6-52C995F956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A6AA1325-974B-420C-AD53-90D8EF3077E5}" type="datetimeFigureOut">
              <a:rPr lang="en-US" smtClean="0"/>
              <a:pPr/>
              <a:t>01/13/2017</a:t>
            </a:fld>
            <a:endParaRPr lang="en-US"/>
          </a:p>
        </p:txBody>
      </p:sp>
      <p:sp>
        <p:nvSpPr>
          <p:cNvPr id="22" name="Slide Number Placeholder 21"/>
          <p:cNvSpPr>
            <a:spLocks noGrp="1"/>
          </p:cNvSpPr>
          <p:nvPr>
            <p:ph type="sldNum" sz="quarter" idx="15"/>
          </p:nvPr>
        </p:nvSpPr>
        <p:spPr/>
        <p:txBody>
          <a:bodyPr rtlCol="0"/>
          <a:lstStyle/>
          <a:p>
            <a:fld id="{4EC40ABE-9A81-4D2B-91B6-52C995F956D8}"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6AA1325-974B-420C-AD53-90D8EF3077E5}" type="datetimeFigureOut">
              <a:rPr lang="en-US" smtClean="0"/>
              <a:pPr/>
              <a:t>01/13/2017</a:t>
            </a:fld>
            <a:endParaRPr lang="en-US"/>
          </a:p>
        </p:txBody>
      </p:sp>
      <p:sp>
        <p:nvSpPr>
          <p:cNvPr id="18" name="Slide Number Placeholder 17"/>
          <p:cNvSpPr>
            <a:spLocks noGrp="1"/>
          </p:cNvSpPr>
          <p:nvPr>
            <p:ph type="sldNum" sz="quarter" idx="11"/>
          </p:nvPr>
        </p:nvSpPr>
        <p:spPr/>
        <p:txBody>
          <a:bodyPr rtlCol="0"/>
          <a:lstStyle/>
          <a:p>
            <a:fld id="{4EC40ABE-9A81-4D2B-91B6-52C995F956D8}"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6AA1325-974B-420C-AD53-90D8EF3077E5}" type="datetimeFigureOut">
              <a:rPr lang="en-US" smtClean="0"/>
              <a:pPr/>
              <a:t>01/13/2017</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EC40ABE-9A81-4D2B-91B6-52C995F956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z9SAzSm24q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 29, 2016</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Good morning/afternoon </a:t>
            </a:r>
            <a:r>
              <a:rPr lang="en-US" dirty="0" smtClean="0">
                <a:sym typeface="Wingdings" panose="05000000000000000000" pitchFamily="2" charset="2"/>
              </a:rPr>
              <a:t>  Happy Monday! Outside work pgs. 5-8 are due today.</a:t>
            </a:r>
          </a:p>
          <a:p>
            <a:endParaRPr lang="en-US" dirty="0">
              <a:sym typeface="Wingdings" panose="05000000000000000000" pitchFamily="2" charset="2"/>
            </a:endParaRPr>
          </a:p>
          <a:p>
            <a:r>
              <a:rPr lang="en-US" dirty="0" smtClean="0">
                <a:sym typeface="Wingdings" panose="05000000000000000000" pitchFamily="2" charset="2"/>
              </a:rPr>
              <a:t>Get out your Comparative Advantage Practice Sheet and something to make corrections with.</a:t>
            </a:r>
          </a:p>
          <a:p>
            <a:endParaRPr lang="en-US" dirty="0">
              <a:sym typeface="Wingdings" panose="05000000000000000000" pitchFamily="2" charset="2"/>
            </a:endParaRPr>
          </a:p>
          <a:p>
            <a:r>
              <a:rPr lang="en-US" dirty="0" smtClean="0">
                <a:sym typeface="Wingdings" panose="05000000000000000000" pitchFamily="2" charset="2"/>
              </a:rPr>
              <a:t>Please grab a DARK GREEN McConnell Textbook from my bookshelf near the door and get out your notes.</a:t>
            </a:r>
          </a:p>
          <a:p>
            <a:endParaRPr lang="en-US" dirty="0">
              <a:sym typeface="Wingdings" panose="05000000000000000000" pitchFamily="2" charset="2"/>
            </a:endParaRPr>
          </a:p>
          <a:p>
            <a:r>
              <a:rPr lang="en-US" dirty="0" smtClean="0">
                <a:sym typeface="Wingdings" panose="05000000000000000000" pitchFamily="2" charset="2"/>
              </a:rPr>
              <a:t>HW:  Review your circular flow notes – quiz tomorrow.</a:t>
            </a:r>
            <a:endParaRPr lang="en-US" dirty="0"/>
          </a:p>
        </p:txBody>
      </p:sp>
    </p:spTree>
    <p:extLst>
      <p:ext uri="{BB962C8B-B14F-4D97-AF65-F5344CB8AC3E}">
        <p14:creationId xmlns:p14="http://schemas.microsoft.com/office/powerpoint/2010/main" val="7135439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vs. Output Methods</a:t>
            </a:r>
            <a:endParaRPr lang="en-US" dirty="0"/>
          </a:p>
        </p:txBody>
      </p:sp>
      <p:sp>
        <p:nvSpPr>
          <p:cNvPr id="3" name="Content Placeholder 2"/>
          <p:cNvSpPr>
            <a:spLocks noGrp="1"/>
          </p:cNvSpPr>
          <p:nvPr>
            <p:ph sz="quarter" idx="1"/>
          </p:nvPr>
        </p:nvSpPr>
        <p:spPr/>
        <p:txBody>
          <a:bodyPr/>
          <a:lstStyle/>
          <a:p>
            <a:r>
              <a:rPr lang="en-US" dirty="0" smtClean="0"/>
              <a:t>If you are calculating comparative advantage of outputs (goods) – you use the “other goes over” formula.  The “other good” is the numerator, and the original good is the denominator.</a:t>
            </a:r>
          </a:p>
          <a:p>
            <a:endParaRPr lang="en-US" dirty="0"/>
          </a:p>
          <a:p>
            <a:r>
              <a:rPr lang="en-US" dirty="0" smtClean="0"/>
              <a:t>If you are calculating comparative advantage in inputs (time) – you use the “other goes under” formula.  The “other good” becomes the denominator and the original good is the numerator.</a:t>
            </a:r>
            <a:endParaRPr lang="en-US" dirty="0"/>
          </a:p>
        </p:txBody>
      </p:sp>
    </p:spTree>
    <p:extLst>
      <p:ext uri="{BB962C8B-B14F-4D97-AF65-F5344CB8AC3E}">
        <p14:creationId xmlns:p14="http://schemas.microsoft.com/office/powerpoint/2010/main" val="278338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467600" cy="6096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smtClean="0"/>
              <a:t>Comparative advantage – output method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152400" y="838200"/>
                <a:ext cx="4876800" cy="5791200"/>
              </a:xfrm>
            </p:spPr>
            <p:style>
              <a:lnRef idx="2">
                <a:schemeClr val="dk1"/>
              </a:lnRef>
              <a:fillRef idx="1">
                <a:schemeClr val="lt1"/>
              </a:fillRef>
              <a:effectRef idx="0">
                <a:schemeClr val="dk1"/>
              </a:effectRef>
              <a:fontRef idx="minor">
                <a:schemeClr val="dk1"/>
              </a:fontRef>
            </p:style>
            <p:txBody>
              <a:bodyPr>
                <a:noAutofit/>
              </a:bodyPr>
              <a:lstStyle/>
              <a:p>
                <a:r>
                  <a:rPr lang="en-US" sz="2100" dirty="0" smtClean="0"/>
                  <a:t>The table to the right represents the comparative advantage matrix.</a:t>
                </a:r>
              </a:p>
              <a:p>
                <a:r>
                  <a:rPr lang="en-US" sz="2100" dirty="0" smtClean="0"/>
                  <a:t>To calculate opportunity cost utilizing the output method you place the forgone good over the good you are going to produce. </a:t>
                </a:r>
              </a:p>
              <a:p>
                <a:r>
                  <a:rPr lang="en-US" sz="2100" dirty="0" smtClean="0"/>
                  <a:t>Equation “other goes over”: </a:t>
                </a:r>
                <a14:m>
                  <m:oMath xmlns:m="http://schemas.openxmlformats.org/officeDocument/2006/math">
                    <m:r>
                      <a:rPr lang="en-US" sz="1800" b="0" i="1" smtClean="0">
                        <a:solidFill>
                          <a:srgbClr val="FF0000"/>
                        </a:solidFill>
                        <a:latin typeface="Cambria Math"/>
                      </a:rPr>
                      <m:t>𝑂𝐶</m:t>
                    </m:r>
                    <m:r>
                      <a:rPr lang="en-US" sz="1800" b="0" i="1" smtClean="0">
                        <a:solidFill>
                          <a:srgbClr val="FF0000"/>
                        </a:solidFill>
                        <a:latin typeface="Cambria Math"/>
                      </a:rPr>
                      <m:t>=</m:t>
                    </m:r>
                    <m:f>
                      <m:fPr>
                        <m:ctrlPr>
                          <a:rPr lang="en-US" sz="1800" b="0" i="1" smtClean="0">
                            <a:solidFill>
                              <a:srgbClr val="FF0000"/>
                            </a:solidFill>
                            <a:latin typeface="Cambria Math" panose="02040503050406030204" pitchFamily="18" charset="0"/>
                          </a:rPr>
                        </m:ctrlPr>
                      </m:fPr>
                      <m:num>
                        <m:r>
                          <a:rPr lang="en-US" sz="1800" b="0" i="1" smtClean="0">
                            <a:solidFill>
                              <a:srgbClr val="FF0000"/>
                            </a:solidFill>
                            <a:latin typeface="Cambria Math"/>
                          </a:rPr>
                          <m:t>𝑐h𝑎𝑛𝑔𝑒</m:t>
                        </m:r>
                        <m:r>
                          <a:rPr lang="en-US" sz="1800" b="0" i="1" smtClean="0">
                            <a:solidFill>
                              <a:srgbClr val="FF0000"/>
                            </a:solidFill>
                            <a:latin typeface="Cambria Math"/>
                          </a:rPr>
                          <m:t> </m:t>
                        </m:r>
                        <m:r>
                          <a:rPr lang="en-US" sz="1800" b="0" i="1" smtClean="0">
                            <a:solidFill>
                              <a:srgbClr val="FF0000"/>
                            </a:solidFill>
                            <a:latin typeface="Cambria Math"/>
                          </a:rPr>
                          <m:t>𝑖𝑛</m:t>
                        </m:r>
                        <m:r>
                          <a:rPr lang="en-US" sz="1800" b="0" i="1" smtClean="0">
                            <a:solidFill>
                              <a:srgbClr val="FF0000"/>
                            </a:solidFill>
                            <a:latin typeface="Cambria Math"/>
                          </a:rPr>
                          <m:t> </m:t>
                        </m:r>
                        <m:r>
                          <a:rPr lang="en-US" sz="1800" b="0" i="1" smtClean="0">
                            <a:solidFill>
                              <a:srgbClr val="FF0000"/>
                            </a:solidFill>
                            <a:latin typeface="Cambria Math"/>
                          </a:rPr>
                          <m:t>𝑓𝑜𝑟𝑔𝑜𝑛𝑒</m:t>
                        </m:r>
                        <m:r>
                          <a:rPr lang="en-US" sz="1800" b="0" i="1" smtClean="0">
                            <a:solidFill>
                              <a:srgbClr val="FF0000"/>
                            </a:solidFill>
                            <a:latin typeface="Cambria Math"/>
                          </a:rPr>
                          <m:t> </m:t>
                        </m:r>
                        <m:r>
                          <a:rPr lang="en-US" sz="1800" b="0" i="1" smtClean="0">
                            <a:solidFill>
                              <a:srgbClr val="FF0000"/>
                            </a:solidFill>
                            <a:latin typeface="Cambria Math"/>
                          </a:rPr>
                          <m:t>𝑔𝑜𝑜𝑑</m:t>
                        </m:r>
                      </m:num>
                      <m:den>
                        <m:r>
                          <a:rPr lang="en-US" sz="1800" b="0" i="1" smtClean="0">
                            <a:solidFill>
                              <a:srgbClr val="FF0000"/>
                            </a:solidFill>
                            <a:latin typeface="Cambria Math"/>
                          </a:rPr>
                          <m:t>𝐶h𝑎𝑛𝑔𝑒</m:t>
                        </m:r>
                        <m:r>
                          <a:rPr lang="en-US" sz="1800" b="0" i="1" smtClean="0">
                            <a:solidFill>
                              <a:srgbClr val="FF0000"/>
                            </a:solidFill>
                            <a:latin typeface="Cambria Math"/>
                          </a:rPr>
                          <m:t> </m:t>
                        </m:r>
                        <m:r>
                          <a:rPr lang="en-US" sz="1800" b="0" i="1" smtClean="0">
                            <a:solidFill>
                              <a:srgbClr val="FF0000"/>
                            </a:solidFill>
                            <a:latin typeface="Cambria Math"/>
                          </a:rPr>
                          <m:t>𝑖𝑛</m:t>
                        </m:r>
                        <m:r>
                          <a:rPr lang="en-US" sz="1800" b="0" i="1" smtClean="0">
                            <a:solidFill>
                              <a:srgbClr val="FF0000"/>
                            </a:solidFill>
                            <a:latin typeface="Cambria Math"/>
                          </a:rPr>
                          <m:t> </m:t>
                        </m:r>
                        <m:r>
                          <a:rPr lang="en-US" sz="1800" b="0" i="1" smtClean="0">
                            <a:solidFill>
                              <a:srgbClr val="FF0000"/>
                            </a:solidFill>
                            <a:latin typeface="Cambria Math"/>
                          </a:rPr>
                          <m:t>𝑤h𝑎𝑡</m:t>
                        </m:r>
                        <m:r>
                          <a:rPr lang="en-US" sz="1800" b="0" i="1" smtClean="0">
                            <a:solidFill>
                              <a:srgbClr val="FF0000"/>
                            </a:solidFill>
                            <a:latin typeface="Cambria Math"/>
                          </a:rPr>
                          <m:t> </m:t>
                        </m:r>
                        <m:r>
                          <a:rPr lang="en-US" sz="1800" b="0" i="1" smtClean="0">
                            <a:solidFill>
                              <a:srgbClr val="FF0000"/>
                            </a:solidFill>
                            <a:latin typeface="Cambria Math"/>
                          </a:rPr>
                          <m:t>𝑦𝑜𝑢𝑟</m:t>
                        </m:r>
                        <m:r>
                          <a:rPr lang="en-US" sz="1800" b="0" i="1" smtClean="0">
                            <a:solidFill>
                              <a:srgbClr val="FF0000"/>
                            </a:solidFill>
                            <a:latin typeface="Cambria Math"/>
                          </a:rPr>
                          <m:t> </m:t>
                        </m:r>
                        <m:r>
                          <a:rPr lang="en-US" sz="1800" b="0" i="1" smtClean="0">
                            <a:solidFill>
                              <a:srgbClr val="FF0000"/>
                            </a:solidFill>
                            <a:latin typeface="Cambria Math"/>
                          </a:rPr>
                          <m:t>𝑎𝑟𝑒</m:t>
                        </m:r>
                        <m:r>
                          <a:rPr lang="en-US" sz="1800" b="0" i="1" smtClean="0">
                            <a:solidFill>
                              <a:srgbClr val="FF0000"/>
                            </a:solidFill>
                            <a:latin typeface="Cambria Math"/>
                          </a:rPr>
                          <m:t> </m:t>
                        </m:r>
                        <m:r>
                          <a:rPr lang="en-US" sz="1800" b="0" i="1" smtClean="0">
                            <a:solidFill>
                              <a:srgbClr val="FF0000"/>
                            </a:solidFill>
                            <a:latin typeface="Cambria Math"/>
                          </a:rPr>
                          <m:t>𝑝𝑟𝑜𝑑𝑢𝑐𝑖𝑛𝑔</m:t>
                        </m:r>
                      </m:den>
                    </m:f>
                  </m:oMath>
                </a14:m>
                <a:endParaRPr lang="en-US" sz="1800" dirty="0" smtClean="0"/>
              </a:p>
              <a:p>
                <a:r>
                  <a:rPr lang="en-US" sz="2100" dirty="0" smtClean="0"/>
                  <a:t>Joe’s opportunity cost for producing smoothies = 5 salads. (30/6)</a:t>
                </a:r>
              </a:p>
              <a:p>
                <a:r>
                  <a:rPr lang="en-US" sz="2100" dirty="0" smtClean="0"/>
                  <a:t>Liz’s opportunity cost for producing smoothies = 1 salad. (30/30) </a:t>
                </a:r>
              </a:p>
              <a:p>
                <a:r>
                  <a:rPr lang="en-US" sz="2100" dirty="0" smtClean="0"/>
                  <a:t>Who has the comparative advantage? </a:t>
                </a:r>
              </a:p>
              <a:p>
                <a:r>
                  <a:rPr lang="en-US" sz="2100" dirty="0" smtClean="0"/>
                  <a:t>Who has the comparative advantage for salads? </a:t>
                </a:r>
              </a:p>
              <a:p>
                <a:endParaRPr lang="en-US" sz="2200" dirty="0" smtClean="0"/>
              </a:p>
              <a:p>
                <a:endParaRPr lang="en-US" sz="2200" dirty="0" smtClean="0"/>
              </a:p>
              <a:p>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152400" y="838200"/>
                <a:ext cx="4876800" cy="5791200"/>
              </a:xfrm>
              <a:blipFill rotWithShape="1">
                <a:blip r:embed="rId2"/>
                <a:stretch>
                  <a:fillRect t="-524" r="-2239" b="-1468"/>
                </a:stretch>
              </a:blipFill>
            </p:spPr>
            <p:txBody>
              <a:bodyPr/>
              <a:lstStyle/>
              <a:p>
                <a:r>
                  <a:rPr lang="en-US">
                    <a:noFill/>
                  </a:rPr>
                  <a:t> </a:t>
                </a:r>
              </a:p>
            </p:txBody>
          </p:sp>
        </mc:Fallback>
      </mc:AlternateContent>
      <p:pic>
        <p:nvPicPr>
          <p:cNvPr id="1026"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3657600" cy="254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52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467600" cy="792162"/>
          </a:xfrm>
        </p:spPr>
        <p:style>
          <a:lnRef idx="2">
            <a:schemeClr val="accent1"/>
          </a:lnRef>
          <a:fillRef idx="1">
            <a:schemeClr val="lt1"/>
          </a:fillRef>
          <a:effectRef idx="0">
            <a:schemeClr val="accent1"/>
          </a:effectRef>
          <a:fontRef idx="minor">
            <a:schemeClr val="dk1"/>
          </a:fontRef>
        </p:style>
        <p:txBody>
          <a:bodyPr/>
          <a:lstStyle/>
          <a:p>
            <a:r>
              <a:rPr lang="en-US" dirty="0" smtClean="0"/>
              <a:t>Who has the comparative advantage? </a:t>
            </a:r>
            <a:endParaRPr lang="en-US" dirty="0"/>
          </a:p>
        </p:txBody>
      </p:sp>
      <p:sp>
        <p:nvSpPr>
          <p:cNvPr id="3" name="Content Placeholder 2"/>
          <p:cNvSpPr>
            <a:spLocks noGrp="1"/>
          </p:cNvSpPr>
          <p:nvPr>
            <p:ph sz="quarter" idx="1"/>
          </p:nvPr>
        </p:nvSpPr>
        <p:spPr>
          <a:xfrm>
            <a:off x="4495800" y="1143000"/>
            <a:ext cx="4038600" cy="45720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274320" lvl="1">
              <a:spcBef>
                <a:spcPts val="600"/>
              </a:spcBef>
              <a:buSzPct val="70000"/>
              <a:buFont typeface="Wingdings"/>
              <a:buChar char=""/>
            </a:pPr>
            <a:r>
              <a:rPr lang="en-US" altLang="en-US" sz="2400" b="1" dirty="0" smtClean="0"/>
              <a:t>Liz’s Comparative Advantage: </a:t>
            </a:r>
            <a:r>
              <a:rPr lang="en-US" altLang="en-US" sz="2400" dirty="0" smtClean="0"/>
              <a:t>Liz’s opportunity cost of a smoothie is less than Joe’s, so Liz has a comparative advantage in producing smoothies.</a:t>
            </a:r>
          </a:p>
          <a:p>
            <a:pPr marL="274320" lvl="1">
              <a:spcBef>
                <a:spcPts val="600"/>
              </a:spcBef>
              <a:buSzPct val="70000"/>
              <a:buFont typeface="Wingdings"/>
              <a:buChar char=""/>
            </a:pPr>
            <a:r>
              <a:rPr lang="en-US" altLang="en-US" sz="2400" b="1" dirty="0" smtClean="0"/>
              <a:t>Joe’s Comparative Advantage</a:t>
            </a:r>
            <a:r>
              <a:rPr lang="en-US" altLang="en-US" sz="2400" dirty="0" smtClean="0"/>
              <a:t>: Joe’s opportunity cost of a salad is 1/5 smoothie, Liz’s is 1 smoothie. Joe has the comparative advantage in producing salads. </a:t>
            </a:r>
          </a:p>
          <a:p>
            <a:pPr marL="274320" lvl="1">
              <a:spcBef>
                <a:spcPts val="600"/>
              </a:spcBef>
              <a:buSzPct val="70000"/>
              <a:buFont typeface="Wingdings"/>
              <a:buChar char=""/>
            </a:pPr>
            <a:endParaRPr lang="en-US" altLang="en-US" dirty="0" smtClean="0"/>
          </a:p>
          <a:p>
            <a:pPr marL="274320" lvl="1">
              <a:spcBef>
                <a:spcPts val="600"/>
              </a:spcBef>
              <a:buSzPct val="70000"/>
              <a:buFont typeface="Wingdings"/>
              <a:buChar char=""/>
            </a:pPr>
            <a:endParaRPr lang="en-US" altLang="en-US" dirty="0" smtClean="0"/>
          </a:p>
          <a:p>
            <a:pPr marL="274320" lvl="1">
              <a:spcBef>
                <a:spcPts val="600"/>
              </a:spcBef>
              <a:buSzPct val="70000"/>
              <a:buFont typeface="Wingdings"/>
              <a:buChar char=""/>
            </a:pPr>
            <a:endParaRPr lang="en-US" altLang="en-US" b="1" dirty="0" smtClean="0">
              <a:solidFill>
                <a:srgbClr val="00468F"/>
              </a:solidFill>
            </a:endParaRPr>
          </a:p>
          <a:p>
            <a:endParaRPr lang="en-US" dirty="0"/>
          </a:p>
        </p:txBody>
      </p:sp>
      <p:pic>
        <p:nvPicPr>
          <p:cNvPr id="5" name="Picture 4" descr="Smoothie King.jpg"/>
          <p:cNvPicPr>
            <a:picLocks noChangeAspect="1"/>
          </p:cNvPicPr>
          <p:nvPr/>
        </p:nvPicPr>
        <p:blipFill>
          <a:blip r:embed="rId2" cstate="print"/>
          <a:stretch>
            <a:fillRect/>
          </a:stretch>
        </p:blipFill>
        <p:spPr>
          <a:xfrm>
            <a:off x="304800" y="1371600"/>
            <a:ext cx="4038600" cy="2694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alad.jpg"/>
          <p:cNvPicPr>
            <a:picLocks noChangeAspect="1"/>
          </p:cNvPicPr>
          <p:nvPr/>
        </p:nvPicPr>
        <p:blipFill>
          <a:blip r:embed="rId3" cstate="print"/>
          <a:stretch>
            <a:fillRect/>
          </a:stretch>
        </p:blipFill>
        <p:spPr>
          <a:xfrm>
            <a:off x="1143000" y="4267200"/>
            <a:ext cx="3124200" cy="242178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467600" cy="563562"/>
          </a:xfrm>
        </p:spPr>
        <p:style>
          <a:lnRef idx="2">
            <a:schemeClr val="accent1"/>
          </a:lnRef>
          <a:fillRef idx="1">
            <a:schemeClr val="lt1"/>
          </a:fillRef>
          <a:effectRef idx="0">
            <a:schemeClr val="accent1"/>
          </a:effectRef>
          <a:fontRef idx="minor">
            <a:schemeClr val="dk1"/>
          </a:fontRef>
        </p:style>
        <p:txBody>
          <a:bodyPr>
            <a:noAutofit/>
          </a:bodyPr>
          <a:lstStyle/>
          <a:p>
            <a:r>
              <a:rPr lang="en-US" sz="2800" dirty="0" smtClean="0"/>
              <a:t>DID LIZ </a:t>
            </a:r>
            <a:r>
              <a:rPr lang="en-US" sz="3600" dirty="0" smtClean="0"/>
              <a:t>and Joe benefit?  </a:t>
            </a:r>
            <a:endParaRPr lang="en-US" sz="3600" dirty="0"/>
          </a:p>
        </p:txBody>
      </p:sp>
      <p:sp>
        <p:nvSpPr>
          <p:cNvPr id="3" name="Content Placeholder 2"/>
          <p:cNvSpPr>
            <a:spLocks noGrp="1"/>
          </p:cNvSpPr>
          <p:nvPr>
            <p:ph sz="quarter" idx="1"/>
          </p:nvPr>
        </p:nvSpPr>
        <p:spPr>
          <a:xfrm>
            <a:off x="228600" y="1143000"/>
            <a:ext cx="4191000" cy="4953000"/>
          </a:xfrm>
        </p:spPr>
        <p:style>
          <a:lnRef idx="2">
            <a:schemeClr val="dk1"/>
          </a:lnRef>
          <a:fillRef idx="1">
            <a:schemeClr val="lt1"/>
          </a:fillRef>
          <a:effectRef idx="0">
            <a:schemeClr val="dk1"/>
          </a:effectRef>
          <a:fontRef idx="minor">
            <a:schemeClr val="dk1"/>
          </a:fontRef>
        </p:style>
        <p:txBody>
          <a:bodyPr>
            <a:normAutofit/>
          </a:bodyPr>
          <a:lstStyle/>
          <a:p>
            <a:r>
              <a:rPr lang="en-US" dirty="0" smtClean="0"/>
              <a:t>Based on the previous findings Liz and Joe specialize in the good which they possess the comparative advantage in. </a:t>
            </a:r>
          </a:p>
          <a:p>
            <a:r>
              <a:rPr lang="en-US" dirty="0" smtClean="0"/>
              <a:t>Original production is adjusted to fit their specialization.  Do they benefit? </a:t>
            </a:r>
            <a:endParaRPr lang="en-US" dirty="0"/>
          </a:p>
        </p:txBody>
      </p:sp>
      <p:pic>
        <p:nvPicPr>
          <p:cNvPr id="8" name="Picture 7" descr="tab3c.gif"/>
          <p:cNvPicPr>
            <a:picLocks noChangeAspect="1"/>
          </p:cNvPicPr>
          <p:nvPr/>
        </p:nvPicPr>
        <p:blipFill>
          <a:blip r:embed="rId2" cstate="print"/>
          <a:srcRect/>
          <a:stretch>
            <a:fillRect/>
          </a:stretch>
        </p:blipFill>
        <p:spPr bwMode="auto">
          <a:xfrm>
            <a:off x="4648200" y="1143000"/>
            <a:ext cx="3786188" cy="853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467600" cy="639762"/>
          </a:xfrm>
        </p:spPr>
        <p:style>
          <a:lnRef idx="2">
            <a:schemeClr val="accent1"/>
          </a:lnRef>
          <a:fillRef idx="1">
            <a:schemeClr val="lt1"/>
          </a:fillRef>
          <a:effectRef idx="0">
            <a:schemeClr val="accent1"/>
          </a:effectRef>
          <a:fontRef idx="minor">
            <a:schemeClr val="dk1"/>
          </a:fontRef>
        </p:style>
        <p:txBody>
          <a:bodyPr>
            <a:normAutofit/>
          </a:bodyPr>
          <a:lstStyle/>
          <a:p>
            <a:r>
              <a:rPr lang="en-US" dirty="0" smtClean="0"/>
              <a:t>Specialization and trade</a:t>
            </a:r>
            <a:endParaRPr lang="en-US" dirty="0"/>
          </a:p>
        </p:txBody>
      </p:sp>
      <p:sp>
        <p:nvSpPr>
          <p:cNvPr id="3" name="Content Placeholder 2"/>
          <p:cNvSpPr>
            <a:spLocks noGrp="1"/>
          </p:cNvSpPr>
          <p:nvPr>
            <p:ph sz="quarter" idx="1"/>
          </p:nvPr>
        </p:nvSpPr>
        <p:spPr>
          <a:xfrm>
            <a:off x="4495800" y="914400"/>
            <a:ext cx="3962400" cy="4648200"/>
          </a:xfrm>
        </p:spPr>
        <p:style>
          <a:lnRef idx="2">
            <a:schemeClr val="dk1"/>
          </a:lnRef>
          <a:fillRef idx="1">
            <a:schemeClr val="lt1"/>
          </a:fillRef>
          <a:effectRef idx="0">
            <a:schemeClr val="dk1"/>
          </a:effectRef>
          <a:fontRef idx="minor">
            <a:schemeClr val="dk1"/>
          </a:fontRef>
        </p:style>
        <p:txBody>
          <a:bodyPr>
            <a:normAutofit/>
          </a:bodyPr>
          <a:lstStyle/>
          <a:p>
            <a:r>
              <a:rPr lang="en-US" dirty="0" smtClean="0"/>
              <a:t>Liz sells Joe 10 smoothies and buys 20 salads.  </a:t>
            </a:r>
          </a:p>
          <a:p>
            <a:r>
              <a:rPr lang="en-US" dirty="0" smtClean="0"/>
              <a:t>Liz has 20 salads and 20 smoothies, Joe has 10 salads and 10 smoothies. </a:t>
            </a:r>
          </a:p>
          <a:p>
            <a:r>
              <a:rPr lang="en-US" dirty="0" smtClean="0"/>
              <a:t>Gains from trade: </a:t>
            </a:r>
          </a:p>
          <a:p>
            <a:pPr marL="857250" lvl="2" indent="-285750">
              <a:lnSpc>
                <a:spcPct val="90000"/>
              </a:lnSpc>
            </a:pPr>
            <a:r>
              <a:rPr lang="en-US" altLang="en-US" sz="2000" dirty="0" smtClean="0"/>
              <a:t>Liz gains 5 smoothies and 5 salads an hour.</a:t>
            </a:r>
          </a:p>
          <a:p>
            <a:pPr marL="857250" lvl="2" indent="-285750">
              <a:lnSpc>
                <a:spcPct val="90000"/>
              </a:lnSpc>
            </a:pPr>
            <a:r>
              <a:rPr lang="en-US" altLang="en-US" sz="2000" dirty="0" smtClean="0"/>
              <a:t>Joe gains 5 smoothies and 5 salads an hour</a:t>
            </a:r>
            <a:r>
              <a:rPr lang="en-US" altLang="en-US" sz="2000" dirty="0" smtClean="0">
                <a:cs typeface="Arial" charset="0"/>
              </a:rPr>
              <a:t>. </a:t>
            </a:r>
            <a:endParaRPr lang="en-US" altLang="en-US" sz="2000" dirty="0" smtClean="0"/>
          </a:p>
          <a:p>
            <a:endParaRPr lang="en-US" dirty="0" smtClean="0"/>
          </a:p>
        </p:txBody>
      </p:sp>
      <p:pic>
        <p:nvPicPr>
          <p:cNvPr id="5" name="Picture 4" descr="tab3f.gif"/>
          <p:cNvPicPr>
            <a:picLocks noChangeAspect="1"/>
          </p:cNvPicPr>
          <p:nvPr/>
        </p:nvPicPr>
        <p:blipFill>
          <a:blip r:embed="rId2" cstate="print"/>
          <a:srcRect/>
          <a:stretch>
            <a:fillRect/>
          </a:stretch>
        </p:blipFill>
        <p:spPr bwMode="auto">
          <a:xfrm>
            <a:off x="381000" y="914400"/>
            <a:ext cx="3810000" cy="5791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 Clifford</a:t>
            </a:r>
            <a:endParaRPr lang="en-US" dirty="0"/>
          </a:p>
        </p:txBody>
      </p:sp>
      <p:pic>
        <p:nvPicPr>
          <p:cNvPr id="4" name="z9SAzSm24qg"/>
          <p:cNvPicPr>
            <a:picLocks noGrp="1" noRot="1" noChangeAspect="1"/>
          </p:cNvPicPr>
          <p:nvPr>
            <p:ph sz="quarter" idx="1"/>
            <a:videoFile r:link="rId1"/>
          </p:nvPr>
        </p:nvPicPr>
        <p:blipFill>
          <a:blip r:embed="rId3"/>
          <a:stretch>
            <a:fillRect/>
          </a:stretch>
        </p:blipFill>
        <p:spPr>
          <a:xfrm>
            <a:off x="400755" y="1905000"/>
            <a:ext cx="7828845" cy="4403726"/>
          </a:xfrm>
          <a:prstGeom prst="rect">
            <a:avLst/>
          </a:prstGeom>
        </p:spPr>
      </p:pic>
    </p:spTree>
    <p:extLst>
      <p:ext uri="{BB962C8B-B14F-4D97-AF65-F5344CB8AC3E}">
        <p14:creationId xmlns:p14="http://schemas.microsoft.com/office/powerpoint/2010/main" val="695331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8382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smtClean="0"/>
              <a:t>Comparative advantage – scenario 1</a:t>
            </a:r>
            <a:br>
              <a:rPr lang="en-US" dirty="0" smtClean="0"/>
            </a:br>
            <a:r>
              <a:rPr lang="en-US" dirty="0" smtClean="0"/>
              <a:t>Hogwarts sweatshop</a:t>
            </a:r>
            <a:endParaRPr lang="en-US" dirty="0"/>
          </a:p>
        </p:txBody>
      </p:sp>
      <p:sp>
        <p:nvSpPr>
          <p:cNvPr id="3" name="Content Placeholder 2"/>
          <p:cNvSpPr>
            <a:spLocks noGrp="1"/>
          </p:cNvSpPr>
          <p:nvPr>
            <p:ph sz="quarter" idx="1"/>
          </p:nvPr>
        </p:nvSpPr>
        <p:spPr>
          <a:xfrm>
            <a:off x="457200" y="1219200"/>
            <a:ext cx="3962400" cy="4953000"/>
          </a:xfrm>
        </p:spPr>
        <p:style>
          <a:lnRef idx="2">
            <a:schemeClr val="dk1"/>
          </a:lnRef>
          <a:fillRef idx="1">
            <a:schemeClr val="lt1"/>
          </a:fillRef>
          <a:effectRef idx="0">
            <a:schemeClr val="dk1"/>
          </a:effectRef>
          <a:fontRef idx="minor">
            <a:schemeClr val="dk1"/>
          </a:fontRef>
        </p:style>
        <p:txBody>
          <a:bodyPr>
            <a:normAutofit/>
          </a:bodyPr>
          <a:lstStyle/>
          <a:p>
            <a:r>
              <a:rPr lang="en-US" dirty="0" smtClean="0"/>
              <a:t>Using the Comparative Advantage Matrix to the right.  Calculate the opportunity cost for specialization in each product. </a:t>
            </a:r>
          </a:p>
          <a:p>
            <a:r>
              <a:rPr lang="en-US" dirty="0" smtClean="0"/>
              <a:t>Who has the comparative advantage in brooms? </a:t>
            </a:r>
          </a:p>
          <a:p>
            <a:r>
              <a:rPr lang="en-US" dirty="0" smtClean="0"/>
              <a:t>Who has the comparative advantage in wands?</a:t>
            </a:r>
            <a:endParaRPr lang="en-US" dirty="0"/>
          </a:p>
        </p:txBody>
      </p:sp>
      <p:graphicFrame>
        <p:nvGraphicFramePr>
          <p:cNvPr id="5" name="Content Placeholder 4"/>
          <p:cNvGraphicFramePr>
            <a:graphicFrameLocks noGrp="1"/>
          </p:cNvGraphicFramePr>
          <p:nvPr>
            <p:ph sz="quarter" idx="2"/>
            <p:extLst>
              <p:ext uri="{D42A27DB-BD31-4B8C-83A1-F6EECF244321}">
                <p14:modId xmlns:p14="http://schemas.microsoft.com/office/powerpoint/2010/main" val="1468864192"/>
              </p:ext>
            </p:extLst>
          </p:nvPr>
        </p:nvGraphicFramePr>
        <p:xfrm>
          <a:off x="4572000" y="1066800"/>
          <a:ext cx="4114800" cy="1752600"/>
        </p:xfrm>
        <a:graphic>
          <a:graphicData uri="http://schemas.openxmlformats.org/drawingml/2006/table">
            <a:tbl>
              <a:tblPr firstRow="1" bandRow="1">
                <a:tableStyleId>{073A0DAA-6AF3-43AB-8588-CEC1D06C72B9}</a:tableStyleId>
              </a:tblPr>
              <a:tblGrid>
                <a:gridCol w="1520825">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450975">
                  <a:extLst>
                    <a:ext uri="{9D8B030D-6E8A-4147-A177-3AD203B41FA5}">
                      <a16:colId xmlns:a16="http://schemas.microsoft.com/office/drawing/2014/main" val="20002"/>
                    </a:ext>
                  </a:extLst>
                </a:gridCol>
              </a:tblGrid>
              <a:tr h="584200">
                <a:tc>
                  <a:txBody>
                    <a:bodyPr/>
                    <a:lstStyle/>
                    <a:p>
                      <a:endParaRPr lang="en-US" dirty="0"/>
                    </a:p>
                  </a:txBody>
                  <a:tcPr/>
                </a:tc>
                <a:tc>
                  <a:txBody>
                    <a:bodyPr/>
                    <a:lstStyle/>
                    <a:p>
                      <a:pPr algn="ctr"/>
                      <a:r>
                        <a:rPr lang="en-US" dirty="0" smtClean="0"/>
                        <a:t>Brooms</a:t>
                      </a:r>
                    </a:p>
                    <a:p>
                      <a:pPr algn="ctr"/>
                      <a:r>
                        <a:rPr lang="en-US" sz="1100" dirty="0" smtClean="0"/>
                        <a:t>(max output)</a:t>
                      </a:r>
                      <a:endParaRPr lang="en-US" sz="1100" dirty="0"/>
                    </a:p>
                  </a:txBody>
                  <a:tcPr/>
                </a:tc>
                <a:tc>
                  <a:txBody>
                    <a:bodyPr/>
                    <a:lstStyle/>
                    <a:p>
                      <a:pPr algn="ctr"/>
                      <a:r>
                        <a:rPr lang="en-US" dirty="0" smtClean="0"/>
                        <a:t>Wands</a:t>
                      </a:r>
                    </a:p>
                    <a:p>
                      <a:pPr algn="ctr"/>
                      <a:r>
                        <a:rPr lang="en-US" sz="1100" dirty="0" smtClean="0"/>
                        <a:t>(max output)</a:t>
                      </a:r>
                      <a:endParaRPr lang="en-US" sz="1100" dirty="0"/>
                    </a:p>
                  </a:txBody>
                  <a:tcPr/>
                </a:tc>
                <a:extLst>
                  <a:ext uri="{0D108BD9-81ED-4DB2-BD59-A6C34878D82A}">
                    <a16:rowId xmlns:a16="http://schemas.microsoft.com/office/drawing/2014/main" val="10000"/>
                  </a:ext>
                </a:extLst>
              </a:tr>
              <a:tr h="584200">
                <a:tc>
                  <a:txBody>
                    <a:bodyPr/>
                    <a:lstStyle/>
                    <a:p>
                      <a:r>
                        <a:rPr lang="en-US" dirty="0" smtClean="0"/>
                        <a:t>Gryffindor</a:t>
                      </a:r>
                      <a:endParaRPr lang="en-US" dirty="0"/>
                    </a:p>
                  </a:txBody>
                  <a:tcPr/>
                </a:tc>
                <a:tc>
                  <a:txBody>
                    <a:bodyPr/>
                    <a:lstStyle/>
                    <a:p>
                      <a:pPr algn="ctr"/>
                      <a:r>
                        <a:rPr lang="en-US" dirty="0" smtClean="0"/>
                        <a:t>20</a:t>
                      </a:r>
                      <a:endParaRPr lang="en-US" dirty="0"/>
                    </a:p>
                  </a:txBody>
                  <a:tcPr/>
                </a:tc>
                <a:tc>
                  <a:txBody>
                    <a:bodyPr/>
                    <a:lstStyle/>
                    <a:p>
                      <a:pPr algn="ctr"/>
                      <a:r>
                        <a:rPr lang="en-US" dirty="0" smtClean="0"/>
                        <a:t>10</a:t>
                      </a:r>
                      <a:endParaRPr lang="en-US" dirty="0"/>
                    </a:p>
                  </a:txBody>
                  <a:tcPr/>
                </a:tc>
                <a:extLst>
                  <a:ext uri="{0D108BD9-81ED-4DB2-BD59-A6C34878D82A}">
                    <a16:rowId xmlns:a16="http://schemas.microsoft.com/office/drawing/2014/main" val="10001"/>
                  </a:ext>
                </a:extLst>
              </a:tr>
              <a:tr h="584200">
                <a:tc>
                  <a:txBody>
                    <a:bodyPr/>
                    <a:lstStyle/>
                    <a:p>
                      <a:r>
                        <a:rPr lang="en-US" dirty="0" smtClean="0"/>
                        <a:t>Ravenclaw</a:t>
                      </a:r>
                      <a:endParaRPr lang="en-US" dirty="0"/>
                    </a:p>
                  </a:txBody>
                  <a:tcPr/>
                </a:tc>
                <a:tc>
                  <a:txBody>
                    <a:bodyPr/>
                    <a:lstStyle/>
                    <a:p>
                      <a:pPr algn="ctr"/>
                      <a:r>
                        <a:rPr lang="en-US" dirty="0" smtClean="0"/>
                        <a:t>18</a:t>
                      </a:r>
                      <a:endParaRPr lang="en-US" dirty="0"/>
                    </a:p>
                  </a:txBody>
                  <a:tcPr/>
                </a:tc>
                <a:tc>
                  <a:txBody>
                    <a:bodyPr/>
                    <a:lstStyle/>
                    <a:p>
                      <a:pPr algn="ctr"/>
                      <a:r>
                        <a:rPr lang="en-US" dirty="0" smtClean="0"/>
                        <a:t>12</a:t>
                      </a:r>
                      <a:endParaRPr lang="en-US"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971800"/>
            <a:ext cx="2286000" cy="1619250"/>
          </a:xfrm>
          <a:prstGeom prst="rect">
            <a:avLst/>
          </a:prstGeom>
          <a:ln>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034" y="4724400"/>
            <a:ext cx="2478765" cy="1685925"/>
          </a:xfrm>
          <a:prstGeom prst="rect">
            <a:avLst/>
          </a:prstGeom>
          <a:ln>
            <a:solidFill>
              <a:schemeClr val="tx1"/>
            </a:solidFill>
          </a:ln>
        </p:spPr>
      </p:pic>
    </p:spTree>
    <p:extLst>
      <p:ext uri="{BB962C8B-B14F-4D97-AF65-F5344CB8AC3E}">
        <p14:creationId xmlns:p14="http://schemas.microsoft.com/office/powerpoint/2010/main" val="3446382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8382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smtClean="0"/>
              <a:t>Comparative advantage – scenario 2</a:t>
            </a:r>
            <a:br>
              <a:rPr lang="en-US" dirty="0" smtClean="0"/>
            </a:br>
            <a:r>
              <a:rPr lang="en-US" dirty="0" smtClean="0"/>
              <a:t>Japan vs. U.S.A. </a:t>
            </a:r>
            <a:endParaRPr lang="en-US" dirty="0"/>
          </a:p>
        </p:txBody>
      </p:sp>
      <p:sp>
        <p:nvSpPr>
          <p:cNvPr id="4" name="Content Placeholder 3"/>
          <p:cNvSpPr>
            <a:spLocks noGrp="1"/>
          </p:cNvSpPr>
          <p:nvPr>
            <p:ph sz="quarter" idx="2"/>
          </p:nvPr>
        </p:nvSpPr>
        <p:spPr>
          <a:xfrm>
            <a:off x="4724400" y="1143000"/>
            <a:ext cx="3962400" cy="51054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US" dirty="0" smtClean="0"/>
              <a:t>Use the PPF on the left to create a comparative advantage matrix and answer the following questions: </a:t>
            </a:r>
          </a:p>
          <a:p>
            <a:pPr marL="457200" indent="-457200">
              <a:buAutoNum type="arabicPeriod"/>
            </a:pPr>
            <a:r>
              <a:rPr lang="en-US" dirty="0" smtClean="0"/>
              <a:t>Who has absolute advantage in cars? </a:t>
            </a:r>
          </a:p>
          <a:p>
            <a:pPr marL="457200" indent="-457200">
              <a:buAutoNum type="arabicPeriod"/>
            </a:pPr>
            <a:r>
              <a:rPr lang="en-US" dirty="0" smtClean="0"/>
              <a:t>Who has absolute advantage in computers? </a:t>
            </a:r>
          </a:p>
          <a:p>
            <a:pPr marL="457200" indent="-457200">
              <a:buAutoNum type="arabicPeriod"/>
            </a:pPr>
            <a:r>
              <a:rPr lang="en-US" dirty="0" smtClean="0"/>
              <a:t>What is each countries opportunity cost for cars? </a:t>
            </a:r>
          </a:p>
          <a:p>
            <a:pPr marL="457200" indent="-457200">
              <a:buAutoNum type="arabicPeriod"/>
            </a:pPr>
            <a:r>
              <a:rPr lang="en-US" dirty="0" smtClean="0"/>
              <a:t>What is each countries opportunity cost for computers? </a:t>
            </a:r>
          </a:p>
          <a:p>
            <a:pPr marL="457200" indent="-457200">
              <a:buAutoNum type="arabicPeriod"/>
            </a:pPr>
            <a:r>
              <a:rPr lang="en-US" dirty="0" smtClean="0"/>
              <a:t>What should each country specialize in? Why? </a:t>
            </a:r>
            <a:endParaRPr lang="en-US" dirty="0"/>
          </a:p>
        </p:txBody>
      </p:sp>
      <p:cxnSp>
        <p:nvCxnSpPr>
          <p:cNvPr id="7" name="Straight Connector 6"/>
          <p:cNvCxnSpPr/>
          <p:nvPr/>
        </p:nvCxnSpPr>
        <p:spPr>
          <a:xfrm>
            <a:off x="838200" y="19812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9" idx="1"/>
          </p:cNvCxnSpPr>
          <p:nvPr/>
        </p:nvCxnSpPr>
        <p:spPr>
          <a:xfrm>
            <a:off x="838200" y="4419600"/>
            <a:ext cx="213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8200" y="2743200"/>
            <a:ext cx="1600200" cy="1676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38200" y="2362200"/>
            <a:ext cx="990600" cy="2087880"/>
          </a:xfrm>
          <a:prstGeom prst="line">
            <a:avLst/>
          </a:prstGeom>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381000" y="1600200"/>
            <a:ext cx="914400" cy="369332"/>
          </a:xfrm>
          <a:prstGeom prst="rect">
            <a:avLst/>
          </a:prstGeom>
          <a:noFill/>
        </p:spPr>
        <p:txBody>
          <a:bodyPr wrap="square" rtlCol="0">
            <a:spAutoFit/>
          </a:bodyPr>
          <a:lstStyle/>
          <a:p>
            <a:r>
              <a:rPr lang="en-US" dirty="0" smtClean="0"/>
              <a:t>CARS</a:t>
            </a:r>
            <a:endParaRPr lang="en-US" dirty="0"/>
          </a:p>
        </p:txBody>
      </p:sp>
      <p:sp>
        <p:nvSpPr>
          <p:cNvPr id="19" name="TextBox 18"/>
          <p:cNvSpPr txBox="1"/>
          <p:nvPr/>
        </p:nvSpPr>
        <p:spPr>
          <a:xfrm>
            <a:off x="2971800" y="4234934"/>
            <a:ext cx="1752600" cy="369332"/>
          </a:xfrm>
          <a:prstGeom prst="rect">
            <a:avLst/>
          </a:prstGeom>
          <a:noFill/>
        </p:spPr>
        <p:txBody>
          <a:bodyPr wrap="square" rtlCol="0">
            <a:spAutoFit/>
          </a:bodyPr>
          <a:lstStyle/>
          <a:p>
            <a:r>
              <a:rPr lang="en-US" dirty="0" smtClean="0"/>
              <a:t>COMPUTERS</a:t>
            </a:r>
            <a:endParaRPr lang="en-US" dirty="0"/>
          </a:p>
        </p:txBody>
      </p:sp>
      <p:sp>
        <p:nvSpPr>
          <p:cNvPr id="20" name="TextBox 19"/>
          <p:cNvSpPr txBox="1"/>
          <p:nvPr/>
        </p:nvSpPr>
        <p:spPr>
          <a:xfrm>
            <a:off x="457200" y="2057400"/>
            <a:ext cx="533400" cy="369332"/>
          </a:xfrm>
          <a:prstGeom prst="rect">
            <a:avLst/>
          </a:prstGeom>
          <a:noFill/>
        </p:spPr>
        <p:txBody>
          <a:bodyPr wrap="square" rtlCol="0">
            <a:spAutoFit/>
          </a:bodyPr>
          <a:lstStyle/>
          <a:p>
            <a:r>
              <a:rPr lang="en-US" dirty="0" smtClean="0"/>
              <a:t>12</a:t>
            </a:r>
            <a:endParaRPr lang="en-US" dirty="0"/>
          </a:p>
        </p:txBody>
      </p:sp>
      <p:sp>
        <p:nvSpPr>
          <p:cNvPr id="21" name="TextBox 20"/>
          <p:cNvSpPr txBox="1"/>
          <p:nvPr/>
        </p:nvSpPr>
        <p:spPr>
          <a:xfrm>
            <a:off x="457200" y="2568178"/>
            <a:ext cx="609600" cy="369332"/>
          </a:xfrm>
          <a:prstGeom prst="rect">
            <a:avLst/>
          </a:prstGeom>
          <a:noFill/>
        </p:spPr>
        <p:txBody>
          <a:bodyPr wrap="square" rtlCol="0">
            <a:spAutoFit/>
          </a:bodyPr>
          <a:lstStyle/>
          <a:p>
            <a:r>
              <a:rPr lang="en-US" b="1" dirty="0" smtClean="0">
                <a:solidFill>
                  <a:schemeClr val="accent1"/>
                </a:solidFill>
              </a:rPr>
              <a:t>10</a:t>
            </a:r>
            <a:endParaRPr lang="en-US" b="1" dirty="0">
              <a:solidFill>
                <a:schemeClr val="accent1"/>
              </a:solidFill>
            </a:endParaRPr>
          </a:p>
        </p:txBody>
      </p:sp>
      <p:sp>
        <p:nvSpPr>
          <p:cNvPr id="22" name="TextBox 21"/>
          <p:cNvSpPr txBox="1"/>
          <p:nvPr/>
        </p:nvSpPr>
        <p:spPr>
          <a:xfrm>
            <a:off x="2286000" y="4434840"/>
            <a:ext cx="533400" cy="369332"/>
          </a:xfrm>
          <a:prstGeom prst="rect">
            <a:avLst/>
          </a:prstGeom>
          <a:noFill/>
        </p:spPr>
        <p:txBody>
          <a:bodyPr wrap="square" rtlCol="0">
            <a:spAutoFit/>
          </a:bodyPr>
          <a:lstStyle/>
          <a:p>
            <a:r>
              <a:rPr lang="en-US" b="1" dirty="0" smtClean="0">
                <a:solidFill>
                  <a:schemeClr val="accent1"/>
                </a:solidFill>
              </a:rPr>
              <a:t>6</a:t>
            </a:r>
            <a:endParaRPr lang="en-US" b="1" dirty="0">
              <a:solidFill>
                <a:schemeClr val="accent1"/>
              </a:solidFill>
            </a:endParaRPr>
          </a:p>
        </p:txBody>
      </p:sp>
      <p:sp>
        <p:nvSpPr>
          <p:cNvPr id="25" name="TextBox 24"/>
          <p:cNvSpPr txBox="1"/>
          <p:nvPr/>
        </p:nvSpPr>
        <p:spPr>
          <a:xfrm>
            <a:off x="1676400" y="4450080"/>
            <a:ext cx="609600" cy="381000"/>
          </a:xfrm>
          <a:prstGeom prst="rect">
            <a:avLst/>
          </a:prstGeom>
          <a:noFill/>
        </p:spPr>
        <p:txBody>
          <a:bodyPr wrap="square" rtlCol="0">
            <a:spAutoFit/>
          </a:bodyPr>
          <a:lstStyle/>
          <a:p>
            <a:r>
              <a:rPr lang="en-US" dirty="0" smtClean="0"/>
              <a:t>4</a:t>
            </a:r>
            <a:endParaRPr lang="en-US" dirty="0"/>
          </a:p>
        </p:txBody>
      </p:sp>
      <p:sp>
        <p:nvSpPr>
          <p:cNvPr id="26" name="TextBox 25"/>
          <p:cNvSpPr txBox="1"/>
          <p:nvPr/>
        </p:nvSpPr>
        <p:spPr>
          <a:xfrm>
            <a:off x="609600" y="5105400"/>
            <a:ext cx="32385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chemeClr val="accent1"/>
                </a:solidFill>
              </a:rPr>
              <a:t>Japan’s PPF is in orange</a:t>
            </a:r>
            <a:r>
              <a:rPr lang="en-US" dirty="0" smtClean="0"/>
              <a:t>. </a:t>
            </a:r>
          </a:p>
          <a:p>
            <a:r>
              <a:rPr lang="en-US" dirty="0" smtClean="0"/>
              <a:t>USA’s PPF is in black. </a:t>
            </a:r>
            <a:endParaRPr lang="en-US" dirty="0"/>
          </a:p>
        </p:txBody>
      </p:sp>
    </p:spTree>
    <p:extLst>
      <p:ext uri="{BB962C8B-B14F-4D97-AF65-F5344CB8AC3E}">
        <p14:creationId xmlns:p14="http://schemas.microsoft.com/office/powerpoint/2010/main" val="1910177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467600" cy="6858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smtClean="0"/>
              <a:t>Comparative advantage – input method</a:t>
            </a:r>
            <a:endParaRPr lang="en-US" dirty="0"/>
          </a:p>
        </p:txBody>
      </p:sp>
      <p:sp>
        <p:nvSpPr>
          <p:cNvPr id="3" name="Content Placeholder 2"/>
          <p:cNvSpPr>
            <a:spLocks noGrp="1"/>
          </p:cNvSpPr>
          <p:nvPr>
            <p:ph sz="quarter" idx="1"/>
          </p:nvPr>
        </p:nvSpPr>
        <p:spPr>
          <a:xfrm>
            <a:off x="304800" y="1219200"/>
            <a:ext cx="3810000" cy="49530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US" dirty="0" smtClean="0"/>
              <a:t>Beyond utilizing the output method, comparative advantage can be determined through what is referred to as the </a:t>
            </a:r>
            <a:r>
              <a:rPr lang="en-US" b="1" u="sng" dirty="0" smtClean="0"/>
              <a:t>input method</a:t>
            </a:r>
            <a:r>
              <a:rPr lang="en-US" dirty="0" smtClean="0"/>
              <a:t>.  </a:t>
            </a:r>
          </a:p>
          <a:p>
            <a:r>
              <a:rPr lang="en-US" dirty="0" smtClean="0"/>
              <a:t>Input method is based on time, i.e. it takes Mr. Burgess six minutes to produce one lightsaber, it takes him 10 minutes to produce one blaster. Mr. Burgess’ apprentice Yoda takes 5 minutes to produce one lightsaber and 12 minutes to produce one blaster.  </a:t>
            </a:r>
            <a:endParaRPr lang="en-US" dirty="0"/>
          </a:p>
        </p:txBody>
      </p:sp>
      <p:pic>
        <p:nvPicPr>
          <p:cNvPr id="5"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267200" y="4461510"/>
            <a:ext cx="3581400" cy="2362200"/>
          </a:xfrm>
          <a:ln>
            <a:solidFill>
              <a:schemeClr val="tx1"/>
            </a:solidFill>
          </a:ln>
        </p:spPr>
      </p:pic>
      <p:graphicFrame>
        <p:nvGraphicFramePr>
          <p:cNvPr id="7" name="Table 6"/>
          <p:cNvGraphicFramePr>
            <a:graphicFrameLocks noGrp="1"/>
          </p:cNvGraphicFramePr>
          <p:nvPr>
            <p:extLst>
              <p:ext uri="{D42A27DB-BD31-4B8C-83A1-F6EECF244321}">
                <p14:modId xmlns:p14="http://schemas.microsoft.com/office/powerpoint/2010/main" val="3723131777"/>
              </p:ext>
            </p:extLst>
          </p:nvPr>
        </p:nvGraphicFramePr>
        <p:xfrm>
          <a:off x="4495800" y="1302544"/>
          <a:ext cx="3124200" cy="1249680"/>
        </p:xfrm>
        <a:graphic>
          <a:graphicData uri="http://schemas.openxmlformats.org/drawingml/2006/table">
            <a:tbl>
              <a:tblPr firstRow="1" bandRow="1">
                <a:tableStyleId>{073A0DAA-6AF3-43AB-8588-CEC1D06C72B9}</a:tableStyleId>
              </a:tblPr>
              <a:tblGrid>
                <a:gridCol w="1562100">
                  <a:extLst>
                    <a:ext uri="{9D8B030D-6E8A-4147-A177-3AD203B41FA5}">
                      <a16:colId xmlns:a16="http://schemas.microsoft.com/office/drawing/2014/main" val="20000"/>
                    </a:ext>
                  </a:extLst>
                </a:gridCol>
                <a:gridCol w="1562100">
                  <a:extLst>
                    <a:ext uri="{9D8B030D-6E8A-4147-A177-3AD203B41FA5}">
                      <a16:colId xmlns:a16="http://schemas.microsoft.com/office/drawing/2014/main" val="20001"/>
                    </a:ext>
                  </a:extLst>
                </a:gridCol>
              </a:tblGrid>
              <a:tr h="510302">
                <a:tc>
                  <a:txBody>
                    <a:bodyPr/>
                    <a:lstStyle/>
                    <a:p>
                      <a:endParaRPr lang="en-US" dirty="0"/>
                    </a:p>
                  </a:txBody>
                  <a:tcPr/>
                </a:tc>
                <a:tc>
                  <a:txBody>
                    <a:bodyPr/>
                    <a:lstStyle/>
                    <a:p>
                      <a:pPr algn="ctr"/>
                      <a:r>
                        <a:rPr lang="en-US" sz="1400" dirty="0" smtClean="0"/>
                        <a:t>Minutes to</a:t>
                      </a:r>
                      <a:r>
                        <a:rPr lang="en-US" sz="1400" baseline="0" dirty="0" smtClean="0"/>
                        <a:t> produce 1</a:t>
                      </a:r>
                      <a:endParaRPr lang="en-US" sz="1400" dirty="0"/>
                    </a:p>
                  </a:txBody>
                  <a:tcPr/>
                </a:tc>
                <a:extLst>
                  <a:ext uri="{0D108BD9-81ED-4DB2-BD59-A6C34878D82A}">
                    <a16:rowId xmlns:a16="http://schemas.microsoft.com/office/drawing/2014/main" val="10000"/>
                  </a:ext>
                </a:extLst>
              </a:tr>
              <a:tr h="348410">
                <a:tc>
                  <a:txBody>
                    <a:bodyPr/>
                    <a:lstStyle/>
                    <a:p>
                      <a:pPr algn="l"/>
                      <a:r>
                        <a:rPr lang="en-US" dirty="0" smtClean="0"/>
                        <a:t>Lightsaber</a:t>
                      </a:r>
                      <a:endParaRPr lang="en-US" dirty="0"/>
                    </a:p>
                  </a:txBody>
                  <a:tcPr/>
                </a:tc>
                <a:tc>
                  <a:txBody>
                    <a:bodyPr/>
                    <a:lstStyle/>
                    <a:p>
                      <a:pPr algn="ctr"/>
                      <a:r>
                        <a:rPr lang="en-US" dirty="0" smtClean="0"/>
                        <a:t>6</a:t>
                      </a:r>
                      <a:endParaRPr lang="en-US" dirty="0"/>
                    </a:p>
                  </a:txBody>
                  <a:tcPr/>
                </a:tc>
                <a:extLst>
                  <a:ext uri="{0D108BD9-81ED-4DB2-BD59-A6C34878D82A}">
                    <a16:rowId xmlns:a16="http://schemas.microsoft.com/office/drawing/2014/main" val="10001"/>
                  </a:ext>
                </a:extLst>
              </a:tr>
              <a:tr h="348410">
                <a:tc>
                  <a:txBody>
                    <a:bodyPr/>
                    <a:lstStyle/>
                    <a:p>
                      <a:pPr algn="l"/>
                      <a:r>
                        <a:rPr lang="en-US" dirty="0" smtClean="0"/>
                        <a:t>Blaster</a:t>
                      </a:r>
                      <a:endParaRPr lang="en-US" dirty="0"/>
                    </a:p>
                  </a:txBody>
                  <a:tcPr/>
                </a:tc>
                <a:tc>
                  <a:txBody>
                    <a:bodyPr/>
                    <a:lstStyle/>
                    <a:p>
                      <a:pPr algn="ctr"/>
                      <a:r>
                        <a:rPr lang="en-US" dirty="0" smtClean="0"/>
                        <a:t>10</a:t>
                      </a:r>
                      <a:endParaRPr lang="en-US" dirty="0"/>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24768201"/>
              </p:ext>
            </p:extLst>
          </p:nvPr>
        </p:nvGraphicFramePr>
        <p:xfrm>
          <a:off x="4495800" y="3124200"/>
          <a:ext cx="3124200" cy="1259840"/>
        </p:xfrm>
        <a:graphic>
          <a:graphicData uri="http://schemas.openxmlformats.org/drawingml/2006/table">
            <a:tbl>
              <a:tblPr firstRow="1" bandRow="1">
                <a:tableStyleId>{073A0DAA-6AF3-43AB-8588-CEC1D06C72B9}</a:tableStyleId>
              </a:tblPr>
              <a:tblGrid>
                <a:gridCol w="1562100">
                  <a:extLst>
                    <a:ext uri="{9D8B030D-6E8A-4147-A177-3AD203B41FA5}">
                      <a16:colId xmlns:a16="http://schemas.microsoft.com/office/drawing/2014/main" val="20000"/>
                    </a:ext>
                  </a:extLst>
                </a:gridCol>
                <a:gridCol w="1562100">
                  <a:extLst>
                    <a:ext uri="{9D8B030D-6E8A-4147-A177-3AD203B41FA5}">
                      <a16:colId xmlns:a16="http://schemas.microsoft.com/office/drawing/2014/main" val="20001"/>
                    </a:ext>
                  </a:extLst>
                </a:gridCol>
              </a:tblGrid>
              <a:tr h="518160">
                <a:tc>
                  <a:txBody>
                    <a:bodyPr/>
                    <a:lstStyle/>
                    <a:p>
                      <a:endParaRPr lang="en-US" dirty="0"/>
                    </a:p>
                  </a:txBody>
                  <a:tcPr/>
                </a:tc>
                <a:tc>
                  <a:txBody>
                    <a:bodyPr/>
                    <a:lstStyle/>
                    <a:p>
                      <a:pPr algn="ctr"/>
                      <a:r>
                        <a:rPr lang="en-US" sz="1400" dirty="0" smtClean="0"/>
                        <a:t>Minutes to produce 1</a:t>
                      </a:r>
                      <a:endParaRPr lang="en-US" sz="1400" dirty="0"/>
                    </a:p>
                  </a:txBody>
                  <a:tcPr/>
                </a:tc>
                <a:extLst>
                  <a:ext uri="{0D108BD9-81ED-4DB2-BD59-A6C34878D82A}">
                    <a16:rowId xmlns:a16="http://schemas.microsoft.com/office/drawing/2014/main" val="10000"/>
                  </a:ext>
                </a:extLst>
              </a:tr>
              <a:tr h="370840">
                <a:tc>
                  <a:txBody>
                    <a:bodyPr/>
                    <a:lstStyle/>
                    <a:p>
                      <a:r>
                        <a:rPr lang="en-US" dirty="0" smtClean="0"/>
                        <a:t>Lightsaber</a:t>
                      </a:r>
                      <a:endParaRPr lang="en-US" dirty="0"/>
                    </a:p>
                  </a:txBody>
                  <a:tcPr/>
                </a:tc>
                <a:tc>
                  <a:txBody>
                    <a:bodyPr/>
                    <a:lstStyle/>
                    <a:p>
                      <a:pPr algn="ctr"/>
                      <a:r>
                        <a:rPr lang="en-US" dirty="0" smtClean="0"/>
                        <a:t>5</a:t>
                      </a:r>
                      <a:endParaRPr lang="en-US" dirty="0"/>
                    </a:p>
                  </a:txBody>
                  <a:tcPr/>
                </a:tc>
                <a:extLst>
                  <a:ext uri="{0D108BD9-81ED-4DB2-BD59-A6C34878D82A}">
                    <a16:rowId xmlns:a16="http://schemas.microsoft.com/office/drawing/2014/main" val="10001"/>
                  </a:ext>
                </a:extLst>
              </a:tr>
              <a:tr h="370840">
                <a:tc>
                  <a:txBody>
                    <a:bodyPr/>
                    <a:lstStyle/>
                    <a:p>
                      <a:r>
                        <a:rPr lang="en-US" dirty="0" smtClean="0"/>
                        <a:t>Blaster</a:t>
                      </a:r>
                      <a:endParaRPr lang="en-US" dirty="0"/>
                    </a:p>
                  </a:txBody>
                  <a:tcPr/>
                </a:tc>
                <a:tc>
                  <a:txBody>
                    <a:bodyPr/>
                    <a:lstStyle/>
                    <a:p>
                      <a:pPr algn="ctr"/>
                      <a:r>
                        <a:rPr lang="en-US" dirty="0" smtClean="0"/>
                        <a:t>12</a:t>
                      </a:r>
                      <a:endParaRPr lang="en-US" dirty="0"/>
                    </a:p>
                  </a:txBody>
                  <a:tcPr/>
                </a:tc>
                <a:extLst>
                  <a:ext uri="{0D108BD9-81ED-4DB2-BD59-A6C34878D82A}">
                    <a16:rowId xmlns:a16="http://schemas.microsoft.com/office/drawing/2014/main" val="10002"/>
                  </a:ext>
                </a:extLst>
              </a:tr>
            </a:tbl>
          </a:graphicData>
        </a:graphic>
      </p:graphicFrame>
      <p:sp>
        <p:nvSpPr>
          <p:cNvPr id="9" name="TextBox 8"/>
          <p:cNvSpPr txBox="1"/>
          <p:nvPr/>
        </p:nvSpPr>
        <p:spPr>
          <a:xfrm>
            <a:off x="4495800" y="910590"/>
            <a:ext cx="3124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Jedi Master Burgess</a:t>
            </a:r>
            <a:endParaRPr lang="en-US" dirty="0"/>
          </a:p>
        </p:txBody>
      </p:sp>
      <p:sp>
        <p:nvSpPr>
          <p:cNvPr id="10" name="TextBox 9"/>
          <p:cNvSpPr txBox="1"/>
          <p:nvPr/>
        </p:nvSpPr>
        <p:spPr>
          <a:xfrm>
            <a:off x="4495800" y="2743200"/>
            <a:ext cx="3124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Jedi Master Yoda</a:t>
            </a:r>
            <a:endParaRPr lang="en-US" dirty="0"/>
          </a:p>
        </p:txBody>
      </p:sp>
    </p:spTree>
    <p:extLst>
      <p:ext uri="{BB962C8B-B14F-4D97-AF65-F5344CB8AC3E}">
        <p14:creationId xmlns:p14="http://schemas.microsoft.com/office/powerpoint/2010/main" val="3813887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670"/>
            <a:ext cx="7467600" cy="8382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smtClean="0"/>
              <a:t>Comparative advantage – input method, cont’d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304800" y="1219200"/>
                <a:ext cx="3810000" cy="51054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US" sz="2200" dirty="0" smtClean="0"/>
                  <a:t>Input Method equation “other goes under”</a:t>
                </a:r>
              </a:p>
              <a:p>
                <a14:m>
                  <m:oMath xmlns:m="http://schemas.openxmlformats.org/officeDocument/2006/math">
                    <m:r>
                      <a:rPr lang="en-US" sz="1800" b="0" i="1" smtClean="0">
                        <a:solidFill>
                          <a:srgbClr val="FF0000"/>
                        </a:solidFill>
                        <a:latin typeface="Cambria Math"/>
                      </a:rPr>
                      <m:t>𝑂𝐶</m:t>
                    </m:r>
                    <m:r>
                      <a:rPr lang="en-US" sz="1800" b="0" i="1" smtClean="0">
                        <a:solidFill>
                          <a:srgbClr val="FF0000"/>
                        </a:solidFill>
                        <a:latin typeface="Cambria Math"/>
                      </a:rPr>
                      <m:t>=</m:t>
                    </m:r>
                    <m:f>
                      <m:fPr>
                        <m:ctrlPr>
                          <a:rPr lang="en-US" sz="1800" b="0" i="1" smtClean="0">
                            <a:solidFill>
                              <a:srgbClr val="FF0000"/>
                            </a:solidFill>
                            <a:latin typeface="Cambria Math" panose="02040503050406030204" pitchFamily="18" charset="0"/>
                          </a:rPr>
                        </m:ctrlPr>
                      </m:fPr>
                      <m:num>
                        <m:r>
                          <a:rPr lang="en-US" sz="1800" b="0" i="1" smtClean="0">
                            <a:solidFill>
                              <a:srgbClr val="FF0000"/>
                            </a:solidFill>
                            <a:latin typeface="Cambria Math"/>
                          </a:rPr>
                          <m:t>𝐶h𝑎𝑛𝑔𝑒</m:t>
                        </m:r>
                        <m:r>
                          <a:rPr lang="en-US" sz="1800" b="0" i="1" smtClean="0">
                            <a:solidFill>
                              <a:srgbClr val="FF0000"/>
                            </a:solidFill>
                            <a:latin typeface="Cambria Math"/>
                          </a:rPr>
                          <m:t> </m:t>
                        </m:r>
                        <m:r>
                          <a:rPr lang="en-US" sz="1800" b="0" i="1" smtClean="0">
                            <a:solidFill>
                              <a:srgbClr val="FF0000"/>
                            </a:solidFill>
                            <a:latin typeface="Cambria Math"/>
                          </a:rPr>
                          <m:t>𝑖𝑛</m:t>
                        </m:r>
                        <m:r>
                          <a:rPr lang="en-US" sz="1800" b="0" i="1" smtClean="0">
                            <a:solidFill>
                              <a:srgbClr val="FF0000"/>
                            </a:solidFill>
                            <a:latin typeface="Cambria Math"/>
                          </a:rPr>
                          <m:t> </m:t>
                        </m:r>
                        <m:r>
                          <a:rPr lang="en-US" sz="1800" b="0" i="1" smtClean="0">
                            <a:solidFill>
                              <a:srgbClr val="FF0000"/>
                            </a:solidFill>
                            <a:latin typeface="Cambria Math"/>
                          </a:rPr>
                          <m:t>𝑤h𝑎𝑡</m:t>
                        </m:r>
                        <m:r>
                          <a:rPr lang="en-US" sz="1800" b="0" i="1" smtClean="0">
                            <a:solidFill>
                              <a:srgbClr val="FF0000"/>
                            </a:solidFill>
                            <a:latin typeface="Cambria Math"/>
                          </a:rPr>
                          <m:t> </m:t>
                        </m:r>
                        <m:r>
                          <a:rPr lang="en-US" sz="1800" b="0" i="1" smtClean="0">
                            <a:solidFill>
                              <a:srgbClr val="FF0000"/>
                            </a:solidFill>
                            <a:latin typeface="Cambria Math"/>
                          </a:rPr>
                          <m:t>𝑦𝑜𝑢</m:t>
                        </m:r>
                        <m:r>
                          <a:rPr lang="en-US" sz="1800" b="0" i="1" smtClean="0">
                            <a:solidFill>
                              <a:srgbClr val="FF0000"/>
                            </a:solidFill>
                            <a:latin typeface="Cambria Math"/>
                          </a:rPr>
                          <m:t> </m:t>
                        </m:r>
                        <m:r>
                          <a:rPr lang="en-US" sz="1800" b="0" i="1" smtClean="0">
                            <a:solidFill>
                              <a:srgbClr val="FF0000"/>
                            </a:solidFill>
                            <a:latin typeface="Cambria Math"/>
                          </a:rPr>
                          <m:t>𝑎𝑟𝑒</m:t>
                        </m:r>
                        <m:r>
                          <a:rPr lang="en-US" sz="1800" b="0" i="1" smtClean="0">
                            <a:solidFill>
                              <a:srgbClr val="FF0000"/>
                            </a:solidFill>
                            <a:latin typeface="Cambria Math"/>
                          </a:rPr>
                          <m:t> </m:t>
                        </m:r>
                        <m:r>
                          <a:rPr lang="en-US" sz="1800" b="0" i="1" smtClean="0">
                            <a:solidFill>
                              <a:srgbClr val="FF0000"/>
                            </a:solidFill>
                            <a:latin typeface="Cambria Math"/>
                          </a:rPr>
                          <m:t>𝑝𝑟𝑜𝑑𝑢𝑐𝑖𝑛𝑔</m:t>
                        </m:r>
                      </m:num>
                      <m:den>
                        <m:r>
                          <a:rPr lang="en-US" sz="1800" b="0" i="1" smtClean="0">
                            <a:solidFill>
                              <a:srgbClr val="FF0000"/>
                            </a:solidFill>
                            <a:latin typeface="Cambria Math"/>
                          </a:rPr>
                          <m:t>𝐶h𝑎𝑛𝑔𝑒</m:t>
                        </m:r>
                        <m:r>
                          <a:rPr lang="en-US" sz="1800" b="0" i="1" smtClean="0">
                            <a:solidFill>
                              <a:srgbClr val="FF0000"/>
                            </a:solidFill>
                            <a:latin typeface="Cambria Math"/>
                          </a:rPr>
                          <m:t> </m:t>
                        </m:r>
                        <m:r>
                          <a:rPr lang="en-US" sz="1800" b="0" i="1" smtClean="0">
                            <a:solidFill>
                              <a:srgbClr val="FF0000"/>
                            </a:solidFill>
                            <a:latin typeface="Cambria Math"/>
                          </a:rPr>
                          <m:t>𝑖𝑛</m:t>
                        </m:r>
                        <m:r>
                          <a:rPr lang="en-US" sz="1800" b="0" i="1" smtClean="0">
                            <a:solidFill>
                              <a:srgbClr val="FF0000"/>
                            </a:solidFill>
                            <a:latin typeface="Cambria Math"/>
                          </a:rPr>
                          <m:t> </m:t>
                        </m:r>
                        <m:r>
                          <a:rPr lang="en-US" sz="1800" b="0" i="1" smtClean="0">
                            <a:solidFill>
                              <a:srgbClr val="FF0000"/>
                            </a:solidFill>
                            <a:latin typeface="Cambria Math"/>
                          </a:rPr>
                          <m:t>𝑡h𝑒</m:t>
                        </m:r>
                        <m:r>
                          <a:rPr lang="en-US" sz="1800" b="0" i="1" smtClean="0">
                            <a:solidFill>
                              <a:srgbClr val="FF0000"/>
                            </a:solidFill>
                            <a:latin typeface="Cambria Math"/>
                          </a:rPr>
                          <m:t> </m:t>
                        </m:r>
                        <m:r>
                          <a:rPr lang="en-US" sz="1800" b="0" i="1" smtClean="0">
                            <a:solidFill>
                              <a:srgbClr val="FF0000"/>
                            </a:solidFill>
                            <a:latin typeface="Cambria Math"/>
                          </a:rPr>
                          <m:t>𝑓𝑜𝑟𝑔𝑜𝑛𝑒</m:t>
                        </m:r>
                        <m:r>
                          <a:rPr lang="en-US" sz="1800" b="0" i="1" smtClean="0">
                            <a:solidFill>
                              <a:srgbClr val="FF0000"/>
                            </a:solidFill>
                            <a:latin typeface="Cambria Math"/>
                          </a:rPr>
                          <m:t> </m:t>
                        </m:r>
                        <m:r>
                          <a:rPr lang="en-US" sz="1800" b="0" i="1" smtClean="0">
                            <a:solidFill>
                              <a:srgbClr val="FF0000"/>
                            </a:solidFill>
                            <a:latin typeface="Cambria Math"/>
                          </a:rPr>
                          <m:t>𝑝𝑟𝑜𝑑𝑢𝑐𝑡</m:t>
                        </m:r>
                      </m:den>
                    </m:f>
                  </m:oMath>
                </a14:m>
                <a:endParaRPr lang="en-US" sz="1800" dirty="0" smtClean="0"/>
              </a:p>
              <a:p>
                <a:r>
                  <a:rPr lang="en-US" sz="2200" dirty="0" smtClean="0"/>
                  <a:t>Who has the comparative advantage on Lightsabers? </a:t>
                </a:r>
              </a:p>
              <a:p>
                <a:r>
                  <a:rPr lang="en-US" sz="2200" dirty="0" smtClean="0"/>
                  <a:t>Yoda. O.C. is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a:rPr>
                          <m:t>5</m:t>
                        </m:r>
                      </m:num>
                      <m:den>
                        <m:r>
                          <a:rPr lang="en-US" sz="2200" b="0" i="1" smtClean="0">
                            <a:latin typeface="Cambria Math"/>
                          </a:rPr>
                          <m:t>12</m:t>
                        </m:r>
                      </m:den>
                    </m:f>
                  </m:oMath>
                </a14:m>
                <a:r>
                  <a:rPr lang="en-US" sz="2200" dirty="0" smtClean="0"/>
                  <a:t>. He will give up </a:t>
                </a:r>
                <a14:m>
                  <m:oMath xmlns:m="http://schemas.openxmlformats.org/officeDocument/2006/math">
                    <m:f>
                      <m:fPr>
                        <m:ctrlPr>
                          <a:rPr lang="en-US" sz="2200" i="1">
                            <a:latin typeface="Cambria Math" panose="02040503050406030204" pitchFamily="18" charset="0"/>
                          </a:rPr>
                        </m:ctrlPr>
                      </m:fPr>
                      <m:num>
                        <m:r>
                          <a:rPr lang="en-US" sz="2200" i="1">
                            <a:latin typeface="Cambria Math"/>
                          </a:rPr>
                          <m:t>5</m:t>
                        </m:r>
                      </m:num>
                      <m:den>
                        <m:r>
                          <a:rPr lang="en-US" sz="2200" i="1">
                            <a:latin typeface="Cambria Math"/>
                          </a:rPr>
                          <m:t>12</m:t>
                        </m:r>
                      </m:den>
                    </m:f>
                  </m:oMath>
                </a14:m>
                <a:r>
                  <a:rPr lang="en-US" sz="2200" dirty="0" smtClean="0"/>
                  <a:t> blasters for every lightsaber he produces. </a:t>
                </a:r>
              </a:p>
              <a:p>
                <a:r>
                  <a:rPr lang="en-US" sz="2200" dirty="0" smtClean="0"/>
                  <a:t>Jedi Burgess’ O.C. is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a:rPr>
                          <m:t>6</m:t>
                        </m:r>
                      </m:num>
                      <m:den>
                        <m:r>
                          <a:rPr lang="en-US" sz="2200" b="0" i="1" smtClean="0">
                            <a:latin typeface="Cambria Math"/>
                          </a:rPr>
                          <m:t>10</m:t>
                        </m:r>
                      </m:den>
                    </m:f>
                  </m:oMath>
                </a14:m>
                <a:r>
                  <a:rPr lang="en-US" sz="2200" dirty="0" smtClean="0"/>
                  <a:t>. He will give up </a:t>
                </a:r>
                <a14:m>
                  <m:oMath xmlns:m="http://schemas.openxmlformats.org/officeDocument/2006/math">
                    <m:f>
                      <m:fPr>
                        <m:ctrlPr>
                          <a:rPr lang="en-US" sz="2200" i="1">
                            <a:latin typeface="Cambria Math" panose="02040503050406030204" pitchFamily="18" charset="0"/>
                          </a:rPr>
                        </m:ctrlPr>
                      </m:fPr>
                      <m:num>
                        <m:r>
                          <a:rPr lang="en-US" sz="2200" i="1">
                            <a:latin typeface="Cambria Math"/>
                          </a:rPr>
                          <m:t>6</m:t>
                        </m:r>
                      </m:num>
                      <m:den>
                        <m:r>
                          <a:rPr lang="en-US" sz="2200" i="1">
                            <a:latin typeface="Cambria Math"/>
                          </a:rPr>
                          <m:t>10</m:t>
                        </m:r>
                      </m:den>
                    </m:f>
                  </m:oMath>
                </a14:m>
                <a:r>
                  <a:rPr lang="en-US" sz="2200" dirty="0" smtClean="0"/>
                  <a:t> blasters for every lightsaber he produces.  </a:t>
                </a:r>
              </a:p>
              <a:p>
                <a:r>
                  <a:rPr lang="en-US" sz="2200" dirty="0" smtClean="0"/>
                  <a:t>Who should specialize? </a:t>
                </a:r>
              </a:p>
              <a:p>
                <a:r>
                  <a:rPr lang="en-US" sz="2200" dirty="0" smtClean="0"/>
                  <a:t>Can you use the information from the table for the output method? </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304800" y="1219200"/>
                <a:ext cx="3810000" cy="5105400"/>
              </a:xfrm>
              <a:blipFill rotWithShape="1">
                <a:blip r:embed="rId2"/>
                <a:stretch>
                  <a:fillRect t="-1544" r="-2703" b="-356"/>
                </a:stretch>
              </a:blipFill>
            </p:spPr>
            <p:txBody>
              <a:bodyPr/>
              <a:lstStyle/>
              <a:p>
                <a:r>
                  <a:rPr lang="en-US">
                    <a:noFill/>
                  </a:rPr>
                  <a:t> </a:t>
                </a:r>
              </a:p>
            </p:txBody>
          </p:sp>
        </mc:Fallback>
      </mc:AlternateContent>
      <p:pic>
        <p:nvPicPr>
          <p:cNvPr id="5" name="Content Placeholder 4"/>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267200" y="4568190"/>
            <a:ext cx="3581400" cy="2148839"/>
          </a:xfrm>
          <a:ln>
            <a:solidFill>
              <a:schemeClr val="accent1"/>
            </a:solidFill>
          </a:ln>
        </p:spPr>
      </p:pic>
      <p:graphicFrame>
        <p:nvGraphicFramePr>
          <p:cNvPr id="7" name="Table 6"/>
          <p:cNvGraphicFramePr>
            <a:graphicFrameLocks noGrp="1"/>
          </p:cNvGraphicFramePr>
          <p:nvPr>
            <p:extLst>
              <p:ext uri="{D42A27DB-BD31-4B8C-83A1-F6EECF244321}">
                <p14:modId xmlns:p14="http://schemas.microsoft.com/office/powerpoint/2010/main" val="3903697376"/>
              </p:ext>
            </p:extLst>
          </p:nvPr>
        </p:nvGraphicFramePr>
        <p:xfrm>
          <a:off x="4495800" y="1302544"/>
          <a:ext cx="3124200" cy="1249680"/>
        </p:xfrm>
        <a:graphic>
          <a:graphicData uri="http://schemas.openxmlformats.org/drawingml/2006/table">
            <a:tbl>
              <a:tblPr firstRow="1" bandRow="1">
                <a:tableStyleId>{073A0DAA-6AF3-43AB-8588-CEC1D06C72B9}</a:tableStyleId>
              </a:tblPr>
              <a:tblGrid>
                <a:gridCol w="1562100">
                  <a:extLst>
                    <a:ext uri="{9D8B030D-6E8A-4147-A177-3AD203B41FA5}">
                      <a16:colId xmlns:a16="http://schemas.microsoft.com/office/drawing/2014/main" val="20000"/>
                    </a:ext>
                  </a:extLst>
                </a:gridCol>
                <a:gridCol w="1562100">
                  <a:extLst>
                    <a:ext uri="{9D8B030D-6E8A-4147-A177-3AD203B41FA5}">
                      <a16:colId xmlns:a16="http://schemas.microsoft.com/office/drawing/2014/main" val="20001"/>
                    </a:ext>
                  </a:extLst>
                </a:gridCol>
              </a:tblGrid>
              <a:tr h="510302">
                <a:tc>
                  <a:txBody>
                    <a:bodyPr/>
                    <a:lstStyle/>
                    <a:p>
                      <a:endParaRPr lang="en-US" dirty="0"/>
                    </a:p>
                  </a:txBody>
                  <a:tcPr/>
                </a:tc>
                <a:tc>
                  <a:txBody>
                    <a:bodyPr/>
                    <a:lstStyle/>
                    <a:p>
                      <a:pPr algn="ctr"/>
                      <a:r>
                        <a:rPr lang="en-US" sz="1400" dirty="0" smtClean="0"/>
                        <a:t>Minutes to</a:t>
                      </a:r>
                      <a:r>
                        <a:rPr lang="en-US" sz="1400" baseline="0" dirty="0" smtClean="0"/>
                        <a:t> produce 1</a:t>
                      </a:r>
                      <a:endParaRPr lang="en-US" sz="1400" dirty="0"/>
                    </a:p>
                  </a:txBody>
                  <a:tcPr/>
                </a:tc>
                <a:extLst>
                  <a:ext uri="{0D108BD9-81ED-4DB2-BD59-A6C34878D82A}">
                    <a16:rowId xmlns:a16="http://schemas.microsoft.com/office/drawing/2014/main" val="10000"/>
                  </a:ext>
                </a:extLst>
              </a:tr>
              <a:tr h="348410">
                <a:tc>
                  <a:txBody>
                    <a:bodyPr/>
                    <a:lstStyle/>
                    <a:p>
                      <a:pPr algn="l"/>
                      <a:r>
                        <a:rPr lang="en-US" dirty="0" smtClean="0"/>
                        <a:t>Lightsaber</a:t>
                      </a:r>
                      <a:endParaRPr lang="en-US" dirty="0"/>
                    </a:p>
                  </a:txBody>
                  <a:tcPr/>
                </a:tc>
                <a:tc>
                  <a:txBody>
                    <a:bodyPr/>
                    <a:lstStyle/>
                    <a:p>
                      <a:pPr algn="ctr"/>
                      <a:r>
                        <a:rPr lang="en-US" dirty="0" smtClean="0"/>
                        <a:t>6</a:t>
                      </a:r>
                      <a:endParaRPr lang="en-US" dirty="0"/>
                    </a:p>
                  </a:txBody>
                  <a:tcPr/>
                </a:tc>
                <a:extLst>
                  <a:ext uri="{0D108BD9-81ED-4DB2-BD59-A6C34878D82A}">
                    <a16:rowId xmlns:a16="http://schemas.microsoft.com/office/drawing/2014/main" val="10001"/>
                  </a:ext>
                </a:extLst>
              </a:tr>
              <a:tr h="348410">
                <a:tc>
                  <a:txBody>
                    <a:bodyPr/>
                    <a:lstStyle/>
                    <a:p>
                      <a:pPr algn="l"/>
                      <a:r>
                        <a:rPr lang="en-US" dirty="0" smtClean="0"/>
                        <a:t>Blaster</a:t>
                      </a:r>
                      <a:endParaRPr lang="en-US" dirty="0"/>
                    </a:p>
                  </a:txBody>
                  <a:tcPr/>
                </a:tc>
                <a:tc>
                  <a:txBody>
                    <a:bodyPr/>
                    <a:lstStyle/>
                    <a:p>
                      <a:pPr algn="ctr"/>
                      <a:r>
                        <a:rPr lang="en-US" dirty="0" smtClean="0"/>
                        <a:t>10</a:t>
                      </a:r>
                      <a:endParaRPr lang="en-US" dirty="0"/>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23458970"/>
              </p:ext>
            </p:extLst>
          </p:nvPr>
        </p:nvGraphicFramePr>
        <p:xfrm>
          <a:off x="4495800" y="3124200"/>
          <a:ext cx="3124200" cy="1259840"/>
        </p:xfrm>
        <a:graphic>
          <a:graphicData uri="http://schemas.openxmlformats.org/drawingml/2006/table">
            <a:tbl>
              <a:tblPr firstRow="1" bandRow="1">
                <a:tableStyleId>{073A0DAA-6AF3-43AB-8588-CEC1D06C72B9}</a:tableStyleId>
              </a:tblPr>
              <a:tblGrid>
                <a:gridCol w="1562100">
                  <a:extLst>
                    <a:ext uri="{9D8B030D-6E8A-4147-A177-3AD203B41FA5}">
                      <a16:colId xmlns:a16="http://schemas.microsoft.com/office/drawing/2014/main" val="20000"/>
                    </a:ext>
                  </a:extLst>
                </a:gridCol>
                <a:gridCol w="1562100">
                  <a:extLst>
                    <a:ext uri="{9D8B030D-6E8A-4147-A177-3AD203B41FA5}">
                      <a16:colId xmlns:a16="http://schemas.microsoft.com/office/drawing/2014/main" val="20001"/>
                    </a:ext>
                  </a:extLst>
                </a:gridCol>
              </a:tblGrid>
              <a:tr h="518160">
                <a:tc>
                  <a:txBody>
                    <a:bodyPr/>
                    <a:lstStyle/>
                    <a:p>
                      <a:endParaRPr lang="en-US" dirty="0"/>
                    </a:p>
                  </a:txBody>
                  <a:tcPr/>
                </a:tc>
                <a:tc>
                  <a:txBody>
                    <a:bodyPr/>
                    <a:lstStyle/>
                    <a:p>
                      <a:pPr algn="ctr"/>
                      <a:r>
                        <a:rPr lang="en-US" sz="1400" dirty="0" smtClean="0"/>
                        <a:t>Minutes to produce 1</a:t>
                      </a:r>
                      <a:endParaRPr lang="en-US" sz="1400" dirty="0"/>
                    </a:p>
                  </a:txBody>
                  <a:tcPr/>
                </a:tc>
                <a:extLst>
                  <a:ext uri="{0D108BD9-81ED-4DB2-BD59-A6C34878D82A}">
                    <a16:rowId xmlns:a16="http://schemas.microsoft.com/office/drawing/2014/main" val="10000"/>
                  </a:ext>
                </a:extLst>
              </a:tr>
              <a:tr h="370840">
                <a:tc>
                  <a:txBody>
                    <a:bodyPr/>
                    <a:lstStyle/>
                    <a:p>
                      <a:r>
                        <a:rPr lang="en-US" dirty="0" smtClean="0"/>
                        <a:t>Lightsaber</a:t>
                      </a:r>
                      <a:endParaRPr lang="en-US" dirty="0"/>
                    </a:p>
                  </a:txBody>
                  <a:tcPr/>
                </a:tc>
                <a:tc>
                  <a:txBody>
                    <a:bodyPr/>
                    <a:lstStyle/>
                    <a:p>
                      <a:pPr algn="ctr"/>
                      <a:r>
                        <a:rPr lang="en-US" dirty="0" smtClean="0"/>
                        <a:t>5</a:t>
                      </a:r>
                      <a:endParaRPr lang="en-US" dirty="0"/>
                    </a:p>
                  </a:txBody>
                  <a:tcPr/>
                </a:tc>
                <a:extLst>
                  <a:ext uri="{0D108BD9-81ED-4DB2-BD59-A6C34878D82A}">
                    <a16:rowId xmlns:a16="http://schemas.microsoft.com/office/drawing/2014/main" val="10001"/>
                  </a:ext>
                </a:extLst>
              </a:tr>
              <a:tr h="370840">
                <a:tc>
                  <a:txBody>
                    <a:bodyPr/>
                    <a:lstStyle/>
                    <a:p>
                      <a:r>
                        <a:rPr lang="en-US" dirty="0" smtClean="0"/>
                        <a:t>Blaster</a:t>
                      </a:r>
                      <a:endParaRPr lang="en-US" dirty="0"/>
                    </a:p>
                  </a:txBody>
                  <a:tcPr/>
                </a:tc>
                <a:tc>
                  <a:txBody>
                    <a:bodyPr/>
                    <a:lstStyle/>
                    <a:p>
                      <a:pPr algn="ctr"/>
                      <a:r>
                        <a:rPr lang="en-US" dirty="0" smtClean="0"/>
                        <a:t>12</a:t>
                      </a:r>
                      <a:endParaRPr lang="en-US" dirty="0"/>
                    </a:p>
                  </a:txBody>
                  <a:tcPr/>
                </a:tc>
                <a:extLst>
                  <a:ext uri="{0D108BD9-81ED-4DB2-BD59-A6C34878D82A}">
                    <a16:rowId xmlns:a16="http://schemas.microsoft.com/office/drawing/2014/main" val="10002"/>
                  </a:ext>
                </a:extLst>
              </a:tr>
            </a:tbl>
          </a:graphicData>
        </a:graphic>
      </p:graphicFrame>
      <p:sp>
        <p:nvSpPr>
          <p:cNvPr id="9" name="TextBox 8"/>
          <p:cNvSpPr txBox="1"/>
          <p:nvPr/>
        </p:nvSpPr>
        <p:spPr>
          <a:xfrm>
            <a:off x="4495800" y="910590"/>
            <a:ext cx="3124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Jedi Master Burgess</a:t>
            </a:r>
            <a:endParaRPr lang="en-US" dirty="0"/>
          </a:p>
        </p:txBody>
      </p:sp>
      <p:sp>
        <p:nvSpPr>
          <p:cNvPr id="10" name="TextBox 9"/>
          <p:cNvSpPr txBox="1"/>
          <p:nvPr/>
        </p:nvSpPr>
        <p:spPr>
          <a:xfrm>
            <a:off x="4495800" y="2743200"/>
            <a:ext cx="3124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Jedi Master Yoda</a:t>
            </a:r>
            <a:endParaRPr lang="en-US" dirty="0"/>
          </a:p>
        </p:txBody>
      </p:sp>
    </p:spTree>
    <p:extLst>
      <p:ext uri="{BB962C8B-B14F-4D97-AF65-F5344CB8AC3E}">
        <p14:creationId xmlns:p14="http://schemas.microsoft.com/office/powerpoint/2010/main" val="3647989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u="sng" dirty="0" smtClean="0"/>
              <a:t>Specialization and Trade</a:t>
            </a:r>
            <a:endParaRPr lang="en-US" sz="3600" u="sng" dirty="0"/>
          </a:p>
        </p:txBody>
      </p:sp>
      <p:sp>
        <p:nvSpPr>
          <p:cNvPr id="3" name="Subtitle 2"/>
          <p:cNvSpPr>
            <a:spLocks noGrp="1"/>
          </p:cNvSpPr>
          <p:nvPr>
            <p:ph type="subTitle" idx="1"/>
          </p:nvPr>
        </p:nvSpPr>
        <p:spPr/>
        <p:txBody>
          <a:bodyPr>
            <a:normAutofit/>
          </a:bodyPr>
          <a:lstStyle/>
          <a:p>
            <a:r>
              <a:rPr lang="en-US" sz="2800" dirty="0" smtClean="0"/>
              <a:t>Absolute and Comparative Advantage</a:t>
            </a:r>
            <a:endParaRPr lang="en-US" sz="2800" dirty="0"/>
          </a:p>
        </p:txBody>
      </p:sp>
    </p:spTree>
    <p:extLst>
      <p:ext uri="{BB962C8B-B14F-4D97-AF65-F5344CB8AC3E}">
        <p14:creationId xmlns:p14="http://schemas.microsoft.com/office/powerpoint/2010/main" val="27408089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Line 2"/>
          <p:cNvSpPr>
            <a:spLocks noChangeShapeType="1"/>
          </p:cNvSpPr>
          <p:nvPr/>
        </p:nvSpPr>
        <p:spPr bwMode="auto">
          <a:xfrm flipV="1">
            <a:off x="6677025" y="5586413"/>
            <a:ext cx="0" cy="398462"/>
          </a:xfrm>
          <a:prstGeom prst="line">
            <a:avLst/>
          </a:prstGeom>
          <a:noFill/>
          <a:ln w="1905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1" name="Line 3"/>
          <p:cNvSpPr>
            <a:spLocks noChangeShapeType="1"/>
          </p:cNvSpPr>
          <p:nvPr/>
        </p:nvSpPr>
        <p:spPr bwMode="auto">
          <a:xfrm>
            <a:off x="6034088" y="5584825"/>
            <a:ext cx="638175" cy="0"/>
          </a:xfrm>
          <a:prstGeom prst="line">
            <a:avLst/>
          </a:prstGeom>
          <a:noFill/>
          <a:ln w="1905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2" name="Rectangle 4"/>
          <p:cNvSpPr>
            <a:spLocks noChangeArrowheads="1"/>
          </p:cNvSpPr>
          <p:nvPr/>
        </p:nvSpPr>
        <p:spPr bwMode="auto">
          <a:xfrm>
            <a:off x="919162" y="25400"/>
            <a:ext cx="6746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3600" b="1" dirty="0">
                <a:solidFill>
                  <a:srgbClr val="000099"/>
                </a:solidFill>
              </a:rPr>
              <a:t>PRODUCTION POSSIBILITIES</a:t>
            </a:r>
          </a:p>
        </p:txBody>
      </p:sp>
      <p:sp>
        <p:nvSpPr>
          <p:cNvPr id="99335" name="Line 7"/>
          <p:cNvSpPr>
            <a:spLocks noChangeShapeType="1"/>
          </p:cNvSpPr>
          <p:nvPr/>
        </p:nvSpPr>
        <p:spPr bwMode="auto">
          <a:xfrm flipV="1">
            <a:off x="4024313" y="4840288"/>
            <a:ext cx="0" cy="1130300"/>
          </a:xfrm>
          <a:prstGeom prst="line">
            <a:avLst/>
          </a:prstGeom>
          <a:noFill/>
          <a:ln w="2540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6" name="Line 8"/>
          <p:cNvSpPr>
            <a:spLocks noChangeShapeType="1"/>
          </p:cNvSpPr>
          <p:nvPr/>
        </p:nvSpPr>
        <p:spPr bwMode="auto">
          <a:xfrm>
            <a:off x="2478088" y="4819650"/>
            <a:ext cx="1557337" cy="0"/>
          </a:xfrm>
          <a:prstGeom prst="line">
            <a:avLst/>
          </a:prstGeom>
          <a:noFill/>
          <a:ln w="2540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7" name="Line 9"/>
          <p:cNvSpPr>
            <a:spLocks noChangeShapeType="1"/>
          </p:cNvSpPr>
          <p:nvPr/>
        </p:nvSpPr>
        <p:spPr bwMode="auto">
          <a:xfrm>
            <a:off x="6008688" y="4038600"/>
            <a:ext cx="868362" cy="1978025"/>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8" name="Line 10"/>
          <p:cNvSpPr>
            <a:spLocks noChangeShapeType="1"/>
          </p:cNvSpPr>
          <p:nvPr/>
        </p:nvSpPr>
        <p:spPr bwMode="auto">
          <a:xfrm>
            <a:off x="2449513" y="3081338"/>
            <a:ext cx="2646362" cy="2906712"/>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5" name="Rectangle 17"/>
          <p:cNvSpPr>
            <a:spLocks noChangeArrowheads="1"/>
          </p:cNvSpPr>
          <p:nvPr/>
        </p:nvSpPr>
        <p:spPr bwMode="auto">
          <a:xfrm>
            <a:off x="3749675" y="4876800"/>
            <a:ext cx="346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800" b="1">
                <a:latin typeface="Arial" charset="0"/>
              </a:rPr>
              <a:t>A</a:t>
            </a:r>
          </a:p>
        </p:txBody>
      </p:sp>
      <p:sp>
        <p:nvSpPr>
          <p:cNvPr id="99346" name="Rectangle 18"/>
          <p:cNvSpPr>
            <a:spLocks noChangeArrowheads="1"/>
          </p:cNvSpPr>
          <p:nvPr/>
        </p:nvSpPr>
        <p:spPr bwMode="auto">
          <a:xfrm>
            <a:off x="6356350" y="5546725"/>
            <a:ext cx="346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800" b="1">
                <a:latin typeface="Arial" charset="0"/>
              </a:rPr>
              <a:t>B</a:t>
            </a:r>
          </a:p>
        </p:txBody>
      </p:sp>
      <p:grpSp>
        <p:nvGrpSpPr>
          <p:cNvPr id="99380" name="Group 52"/>
          <p:cNvGrpSpPr>
            <a:grpSpLocks/>
          </p:cNvGrpSpPr>
          <p:nvPr/>
        </p:nvGrpSpPr>
        <p:grpSpPr bwMode="auto">
          <a:xfrm>
            <a:off x="1820863" y="1425575"/>
            <a:ext cx="6854825" cy="5194300"/>
            <a:chOff x="1147" y="898"/>
            <a:chExt cx="4318" cy="3272"/>
          </a:xfrm>
        </p:grpSpPr>
        <p:sp>
          <p:nvSpPr>
            <p:cNvPr id="99339" name="Rectangle 11"/>
            <p:cNvSpPr>
              <a:spLocks noChangeArrowheads="1"/>
            </p:cNvSpPr>
            <p:nvPr/>
          </p:nvSpPr>
          <p:spPr bwMode="auto">
            <a:xfrm rot="16200000">
              <a:off x="761" y="2314"/>
              <a:ext cx="1002"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800" b="1">
                  <a:latin typeface="Arial" charset="0"/>
                </a:rPr>
                <a:t>Coffee (tons)</a:t>
              </a:r>
            </a:p>
          </p:txBody>
        </p:sp>
        <p:sp>
          <p:nvSpPr>
            <p:cNvPr id="99340" name="Rectangle 12"/>
            <p:cNvSpPr>
              <a:spLocks noChangeArrowheads="1"/>
            </p:cNvSpPr>
            <p:nvPr/>
          </p:nvSpPr>
          <p:spPr bwMode="auto">
            <a:xfrm rot="16200000">
              <a:off x="2938" y="2306"/>
              <a:ext cx="1002"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800" b="1">
                  <a:latin typeface="Arial" charset="0"/>
                </a:rPr>
                <a:t>Coffee (tons)</a:t>
              </a:r>
            </a:p>
          </p:txBody>
        </p:sp>
        <p:sp>
          <p:nvSpPr>
            <p:cNvPr id="99341" name="Rectangle 13"/>
            <p:cNvSpPr>
              <a:spLocks noChangeArrowheads="1"/>
            </p:cNvSpPr>
            <p:nvPr/>
          </p:nvSpPr>
          <p:spPr bwMode="auto">
            <a:xfrm>
              <a:off x="1321" y="898"/>
              <a:ext cx="230" cy="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600" b="1" dirty="0">
                  <a:latin typeface="Arial Narrow" pitchFamily="34" charset="0"/>
                </a:rPr>
                <a:t>45</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40</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35</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30</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25</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20</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15</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10</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  5</a:t>
              </a:r>
            </a:p>
            <a:p>
              <a:pPr eaLnBrk="0" hangingPunct="0"/>
              <a:endParaRPr lang="en-US" altLang="en-US" sz="1600" b="1" dirty="0">
                <a:latin typeface="Arial Narrow" pitchFamily="34" charset="0"/>
              </a:endParaRPr>
            </a:p>
            <a:p>
              <a:pPr eaLnBrk="0" hangingPunct="0"/>
              <a:r>
                <a:rPr lang="en-US" altLang="en-US" sz="1600" b="1" dirty="0">
                  <a:latin typeface="Arial Narrow" pitchFamily="34" charset="0"/>
                </a:rPr>
                <a:t>  0</a:t>
              </a:r>
            </a:p>
          </p:txBody>
        </p:sp>
        <p:sp>
          <p:nvSpPr>
            <p:cNvPr id="99342" name="Rectangle 14"/>
            <p:cNvSpPr>
              <a:spLocks noChangeArrowheads="1"/>
            </p:cNvSpPr>
            <p:nvPr/>
          </p:nvSpPr>
          <p:spPr bwMode="auto">
            <a:xfrm>
              <a:off x="3543" y="1824"/>
              <a:ext cx="230" cy="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600" b="1">
                  <a:latin typeface="Arial Narrow" pitchFamily="34" charset="0"/>
                </a:rPr>
                <a:t>30</a:t>
              </a:r>
            </a:p>
            <a:p>
              <a:pPr eaLnBrk="0" hangingPunct="0"/>
              <a:endParaRPr lang="en-US" altLang="en-US" sz="1600" b="1">
                <a:latin typeface="Arial Narrow" pitchFamily="34" charset="0"/>
              </a:endParaRPr>
            </a:p>
            <a:p>
              <a:pPr eaLnBrk="0" hangingPunct="0"/>
              <a:r>
                <a:rPr lang="en-US" altLang="en-US" sz="1600" b="1">
                  <a:latin typeface="Arial Narrow" pitchFamily="34" charset="0"/>
                </a:rPr>
                <a:t>25</a:t>
              </a:r>
            </a:p>
            <a:p>
              <a:pPr eaLnBrk="0" hangingPunct="0"/>
              <a:endParaRPr lang="en-US" altLang="en-US" sz="1600" b="1">
                <a:latin typeface="Arial Narrow" pitchFamily="34" charset="0"/>
              </a:endParaRPr>
            </a:p>
            <a:p>
              <a:pPr eaLnBrk="0" hangingPunct="0"/>
              <a:r>
                <a:rPr lang="en-US" altLang="en-US" sz="1600" b="1">
                  <a:latin typeface="Arial Narrow" pitchFamily="34" charset="0"/>
                </a:rPr>
                <a:t>20</a:t>
              </a:r>
            </a:p>
            <a:p>
              <a:pPr eaLnBrk="0" hangingPunct="0"/>
              <a:endParaRPr lang="en-US" altLang="en-US" sz="1600" b="1">
                <a:latin typeface="Arial Narrow" pitchFamily="34" charset="0"/>
              </a:endParaRPr>
            </a:p>
            <a:p>
              <a:pPr eaLnBrk="0" hangingPunct="0"/>
              <a:r>
                <a:rPr lang="en-US" altLang="en-US" sz="1600" b="1">
                  <a:latin typeface="Arial Narrow" pitchFamily="34" charset="0"/>
                </a:rPr>
                <a:t>15</a:t>
              </a:r>
            </a:p>
            <a:p>
              <a:pPr eaLnBrk="0" hangingPunct="0"/>
              <a:r>
                <a:rPr lang="en-US" altLang="en-US" sz="1600" b="1">
                  <a:latin typeface="Arial Narrow" pitchFamily="34" charset="0"/>
                </a:rPr>
                <a:t>  </a:t>
              </a:r>
            </a:p>
            <a:p>
              <a:pPr eaLnBrk="0" hangingPunct="0"/>
              <a:r>
                <a:rPr lang="en-US" altLang="en-US" sz="1600" b="1">
                  <a:latin typeface="Arial Narrow" pitchFamily="34" charset="0"/>
                </a:rPr>
                <a:t>10</a:t>
              </a:r>
            </a:p>
            <a:p>
              <a:pPr eaLnBrk="0" hangingPunct="0"/>
              <a:r>
                <a:rPr lang="en-US" altLang="en-US" sz="1600" b="1">
                  <a:latin typeface="Arial Narrow" pitchFamily="34" charset="0"/>
                </a:rPr>
                <a:t>   </a:t>
              </a:r>
            </a:p>
            <a:p>
              <a:pPr eaLnBrk="0" hangingPunct="0"/>
              <a:r>
                <a:rPr lang="en-US" altLang="en-US" sz="1600" b="1">
                  <a:latin typeface="Arial Narrow" pitchFamily="34" charset="0"/>
                </a:rPr>
                <a:t>  5</a:t>
              </a:r>
            </a:p>
            <a:p>
              <a:pPr eaLnBrk="0" hangingPunct="0"/>
              <a:endParaRPr lang="en-US" altLang="en-US" sz="1600" b="1">
                <a:latin typeface="Arial Narrow" pitchFamily="34" charset="0"/>
              </a:endParaRPr>
            </a:p>
            <a:p>
              <a:pPr eaLnBrk="0" hangingPunct="0"/>
              <a:r>
                <a:rPr lang="en-US" altLang="en-US" sz="1600" b="1">
                  <a:latin typeface="Arial Narrow" pitchFamily="34" charset="0"/>
                </a:rPr>
                <a:t>  0</a:t>
              </a:r>
            </a:p>
          </p:txBody>
        </p:sp>
        <p:sp>
          <p:nvSpPr>
            <p:cNvPr id="99343" name="Rectangle 15"/>
            <p:cNvSpPr>
              <a:spLocks noChangeArrowheads="1"/>
            </p:cNvSpPr>
            <p:nvPr/>
          </p:nvSpPr>
          <p:spPr bwMode="auto">
            <a:xfrm>
              <a:off x="1681" y="3789"/>
              <a:ext cx="165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600" b="1">
                  <a:latin typeface="Arial" charset="0"/>
                </a:rPr>
                <a:t>5     10    15    20    25    30</a:t>
              </a:r>
            </a:p>
          </p:txBody>
        </p:sp>
        <p:sp>
          <p:nvSpPr>
            <p:cNvPr id="99344" name="Rectangle 16"/>
            <p:cNvSpPr>
              <a:spLocks noChangeArrowheads="1"/>
            </p:cNvSpPr>
            <p:nvPr/>
          </p:nvSpPr>
          <p:spPr bwMode="auto">
            <a:xfrm>
              <a:off x="3945" y="3797"/>
              <a:ext cx="1079"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600" b="1">
                  <a:latin typeface="Arial" charset="0"/>
                </a:rPr>
                <a:t>5     10    15    20</a:t>
              </a:r>
            </a:p>
          </p:txBody>
        </p:sp>
        <p:sp>
          <p:nvSpPr>
            <p:cNvPr id="99358" name="Rectangle 30"/>
            <p:cNvSpPr>
              <a:spLocks noChangeArrowheads="1"/>
            </p:cNvSpPr>
            <p:nvPr/>
          </p:nvSpPr>
          <p:spPr bwMode="auto">
            <a:xfrm>
              <a:off x="1877" y="3941"/>
              <a:ext cx="986"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800" b="1">
                  <a:latin typeface="Arial" charset="0"/>
                </a:rPr>
                <a:t>Wheat (tons)</a:t>
              </a:r>
            </a:p>
          </p:txBody>
        </p:sp>
        <p:sp>
          <p:nvSpPr>
            <p:cNvPr id="99359" name="Rectangle 31"/>
            <p:cNvSpPr>
              <a:spLocks noChangeArrowheads="1"/>
            </p:cNvSpPr>
            <p:nvPr/>
          </p:nvSpPr>
          <p:spPr bwMode="auto">
            <a:xfrm>
              <a:off x="4065" y="3941"/>
              <a:ext cx="986"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800" b="1">
                  <a:latin typeface="Arial" charset="0"/>
                </a:rPr>
                <a:t>Wheat (tons)</a:t>
              </a:r>
            </a:p>
          </p:txBody>
        </p:sp>
        <p:grpSp>
          <p:nvGrpSpPr>
            <p:cNvPr id="99361" name="Group 33"/>
            <p:cNvGrpSpPr>
              <a:grpSpLocks/>
            </p:cNvGrpSpPr>
            <p:nvPr/>
          </p:nvGrpSpPr>
          <p:grpSpPr bwMode="auto">
            <a:xfrm>
              <a:off x="3756" y="951"/>
              <a:ext cx="1709" cy="2847"/>
              <a:chOff x="3756" y="1065"/>
              <a:chExt cx="1709" cy="2733"/>
            </a:xfrm>
          </p:grpSpPr>
          <p:sp>
            <p:nvSpPr>
              <p:cNvPr id="99362" name="Line 34"/>
              <p:cNvSpPr>
                <a:spLocks noChangeShapeType="1"/>
              </p:cNvSpPr>
              <p:nvPr/>
            </p:nvSpPr>
            <p:spPr bwMode="auto">
              <a:xfrm>
                <a:off x="3781" y="1065"/>
                <a:ext cx="0" cy="273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3" name="Line 35"/>
              <p:cNvSpPr>
                <a:spLocks noChangeShapeType="1"/>
              </p:cNvSpPr>
              <p:nvPr/>
            </p:nvSpPr>
            <p:spPr bwMode="auto">
              <a:xfrm>
                <a:off x="3756" y="3790"/>
                <a:ext cx="170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66" name="Group 38"/>
            <p:cNvGrpSpPr>
              <a:grpSpLocks/>
            </p:cNvGrpSpPr>
            <p:nvPr/>
          </p:nvGrpSpPr>
          <p:grpSpPr bwMode="auto">
            <a:xfrm>
              <a:off x="1524" y="939"/>
              <a:ext cx="1902" cy="2870"/>
              <a:chOff x="1444" y="1054"/>
              <a:chExt cx="1902" cy="2755"/>
            </a:xfrm>
          </p:grpSpPr>
          <p:sp>
            <p:nvSpPr>
              <p:cNvPr id="99367" name="Line 39"/>
              <p:cNvSpPr>
                <a:spLocks noChangeShapeType="1"/>
              </p:cNvSpPr>
              <p:nvPr/>
            </p:nvSpPr>
            <p:spPr bwMode="auto">
              <a:xfrm>
                <a:off x="1461" y="1054"/>
                <a:ext cx="0" cy="275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8" name="Line 40"/>
              <p:cNvSpPr>
                <a:spLocks noChangeShapeType="1"/>
              </p:cNvSpPr>
              <p:nvPr/>
            </p:nvSpPr>
            <p:spPr bwMode="auto">
              <a:xfrm>
                <a:off x="1444" y="3785"/>
                <a:ext cx="190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369" name="Text Box 41"/>
          <p:cNvSpPr txBox="1">
            <a:spLocks noChangeArrowheads="1"/>
          </p:cNvSpPr>
          <p:nvPr/>
        </p:nvSpPr>
        <p:spPr bwMode="auto">
          <a:xfrm>
            <a:off x="1431925" y="495300"/>
            <a:ext cx="4921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i="1" dirty="0"/>
              <a:t>Curve For Each Country</a:t>
            </a:r>
          </a:p>
        </p:txBody>
      </p:sp>
      <p:grpSp>
        <p:nvGrpSpPr>
          <p:cNvPr id="99370" name="Group 42"/>
          <p:cNvGrpSpPr>
            <a:grpSpLocks/>
          </p:cNvGrpSpPr>
          <p:nvPr/>
        </p:nvGrpSpPr>
        <p:grpSpPr bwMode="auto">
          <a:xfrm>
            <a:off x="3284538" y="908050"/>
            <a:ext cx="1490662" cy="1449388"/>
            <a:chOff x="2069" y="572"/>
            <a:chExt cx="939" cy="913"/>
          </a:xfrm>
        </p:grpSpPr>
        <p:pic>
          <p:nvPicPr>
            <p:cNvPr id="99371" name="Picture 4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9" y="814"/>
              <a:ext cx="939" cy="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72" name="Text Box 44"/>
            <p:cNvSpPr txBox="1">
              <a:spLocks noChangeArrowheads="1"/>
            </p:cNvSpPr>
            <p:nvPr/>
          </p:nvSpPr>
          <p:spPr bwMode="auto">
            <a:xfrm>
              <a:off x="2088" y="572"/>
              <a:ext cx="9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Haettenschweiler" pitchFamily="34" charset="0"/>
                </a:rPr>
                <a:t>United States</a:t>
              </a:r>
            </a:p>
          </p:txBody>
        </p:sp>
      </p:grpSp>
      <p:grpSp>
        <p:nvGrpSpPr>
          <p:cNvPr id="99373" name="Group 45"/>
          <p:cNvGrpSpPr>
            <a:grpSpLocks/>
          </p:cNvGrpSpPr>
          <p:nvPr/>
        </p:nvGrpSpPr>
        <p:grpSpPr bwMode="auto">
          <a:xfrm>
            <a:off x="6689725" y="908050"/>
            <a:ext cx="1501775" cy="1425575"/>
            <a:chOff x="4214" y="572"/>
            <a:chExt cx="946" cy="898"/>
          </a:xfrm>
        </p:grpSpPr>
        <p:pic>
          <p:nvPicPr>
            <p:cNvPr id="99374"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 y="814"/>
              <a:ext cx="946" cy="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75" name="Text Box 47"/>
            <p:cNvSpPr txBox="1">
              <a:spLocks noChangeArrowheads="1"/>
            </p:cNvSpPr>
            <p:nvPr/>
          </p:nvSpPr>
          <p:spPr bwMode="auto">
            <a:xfrm>
              <a:off x="4456" y="572"/>
              <a:ext cx="45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Haettenschweiler" pitchFamily="34" charset="0"/>
                </a:rPr>
                <a:t>Brazil</a:t>
              </a:r>
            </a:p>
          </p:txBody>
        </p:sp>
      </p:grpSp>
      <p:sp>
        <p:nvSpPr>
          <p:cNvPr id="99376" name="Oval 48"/>
          <p:cNvSpPr>
            <a:spLocks noChangeArrowheads="1"/>
          </p:cNvSpPr>
          <p:nvPr/>
        </p:nvSpPr>
        <p:spPr bwMode="auto">
          <a:xfrm>
            <a:off x="3954463" y="4745038"/>
            <a:ext cx="130175" cy="130175"/>
          </a:xfrm>
          <a:prstGeom prst="ellipse">
            <a:avLst/>
          </a:prstGeom>
          <a:solidFill>
            <a:schemeClr val="folHlink"/>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8" name="Oval 50"/>
          <p:cNvSpPr>
            <a:spLocks noChangeArrowheads="1"/>
          </p:cNvSpPr>
          <p:nvPr/>
        </p:nvSpPr>
        <p:spPr bwMode="auto">
          <a:xfrm>
            <a:off x="6608763" y="5519738"/>
            <a:ext cx="130175" cy="130175"/>
          </a:xfrm>
          <a:prstGeom prst="ellipse">
            <a:avLst/>
          </a:prstGeom>
          <a:solidFill>
            <a:schemeClr val="folHlink"/>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228600" y="1509713"/>
            <a:ext cx="1593056" cy="1477328"/>
          </a:xfrm>
          <a:prstGeom prst="rect">
            <a:avLst/>
          </a:prstGeom>
          <a:noFill/>
        </p:spPr>
        <p:txBody>
          <a:bodyPr wrap="square" rtlCol="0">
            <a:spAutoFit/>
          </a:bodyPr>
          <a:lstStyle/>
          <a:p>
            <a:r>
              <a:rPr lang="en-US" dirty="0" smtClean="0"/>
              <a:t>Who has the</a:t>
            </a:r>
          </a:p>
          <a:p>
            <a:r>
              <a:rPr lang="en-US" dirty="0" smtClean="0"/>
              <a:t>Comparative advantage for coffee? Wheat?</a:t>
            </a:r>
            <a:endParaRPr lang="en-US" dirty="0"/>
          </a:p>
        </p:txBody>
      </p:sp>
    </p:spTree>
    <p:extLst>
      <p:ext uri="{BB962C8B-B14F-4D97-AF65-F5344CB8AC3E}">
        <p14:creationId xmlns:p14="http://schemas.microsoft.com/office/powerpoint/2010/main" val="594113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wipe(left)">
                                      <p:cBhvr>
                                        <p:cTn id="7" dur="500"/>
                                        <p:tgtEl>
                                          <p:spTgt spid="9933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9369"/>
                                        </p:tgtEl>
                                        <p:attrNameLst>
                                          <p:attrName>style.visibility</p:attrName>
                                        </p:attrNameLst>
                                      </p:cBhvr>
                                      <p:to>
                                        <p:strVal val="visible"/>
                                      </p:to>
                                    </p:set>
                                    <p:animEffect transition="in" filter="wipe(left)">
                                      <p:cBhvr>
                                        <p:cTn id="11" dur="500"/>
                                        <p:tgtEl>
                                          <p:spTgt spid="9936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99380"/>
                                        </p:tgtEl>
                                        <p:attrNameLst>
                                          <p:attrName>style.visibility</p:attrName>
                                        </p:attrNameLst>
                                      </p:cBhvr>
                                      <p:to>
                                        <p:strVal val="visible"/>
                                      </p:to>
                                    </p:set>
                                    <p:animEffect transition="in" filter="dissolve">
                                      <p:cBhvr>
                                        <p:cTn id="15" dur="500"/>
                                        <p:tgtEl>
                                          <p:spTgt spid="9938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99370"/>
                                        </p:tgtEl>
                                        <p:attrNameLst>
                                          <p:attrName>style.visibility</p:attrName>
                                        </p:attrNameLst>
                                      </p:cBhvr>
                                      <p:to>
                                        <p:strVal val="visible"/>
                                      </p:to>
                                    </p:set>
                                    <p:animEffect transition="in" filter="dissolve">
                                      <p:cBhvr>
                                        <p:cTn id="19" dur="500"/>
                                        <p:tgtEl>
                                          <p:spTgt spid="9937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99373"/>
                                        </p:tgtEl>
                                        <p:attrNameLst>
                                          <p:attrName>style.visibility</p:attrName>
                                        </p:attrNameLst>
                                      </p:cBhvr>
                                      <p:to>
                                        <p:strVal val="visible"/>
                                      </p:to>
                                    </p:set>
                                    <p:animEffect transition="in" filter="dissolve">
                                      <p:cBhvr>
                                        <p:cTn id="23" dur="500"/>
                                        <p:tgtEl>
                                          <p:spTgt spid="99373"/>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9338"/>
                                        </p:tgtEl>
                                        <p:attrNameLst>
                                          <p:attrName>style.visibility</p:attrName>
                                        </p:attrNameLst>
                                      </p:cBhvr>
                                      <p:to>
                                        <p:strVal val="visible"/>
                                      </p:to>
                                    </p:set>
                                    <p:animEffect transition="in" filter="wipe(left)">
                                      <p:cBhvr>
                                        <p:cTn id="27" dur="500"/>
                                        <p:tgtEl>
                                          <p:spTgt spid="99338"/>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99337"/>
                                        </p:tgtEl>
                                        <p:attrNameLst>
                                          <p:attrName>style.visibility</p:attrName>
                                        </p:attrNameLst>
                                      </p:cBhvr>
                                      <p:to>
                                        <p:strVal val="visible"/>
                                      </p:to>
                                    </p:set>
                                    <p:animEffect transition="in" filter="wipe(left)">
                                      <p:cBhvr>
                                        <p:cTn id="31" dur="500"/>
                                        <p:tgtEl>
                                          <p:spTgt spid="99337"/>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99376"/>
                                        </p:tgtEl>
                                        <p:attrNameLst>
                                          <p:attrName>style.visibility</p:attrName>
                                        </p:attrNameLst>
                                      </p:cBhvr>
                                      <p:to>
                                        <p:strVal val="visible"/>
                                      </p:to>
                                    </p:set>
                                    <p:animEffect transition="in" filter="dissolve">
                                      <p:cBhvr>
                                        <p:cTn id="35" dur="500"/>
                                        <p:tgtEl>
                                          <p:spTgt spid="99376"/>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99345"/>
                                        </p:tgtEl>
                                        <p:attrNameLst>
                                          <p:attrName>style.visibility</p:attrName>
                                        </p:attrNameLst>
                                      </p:cBhvr>
                                      <p:to>
                                        <p:strVal val="visible"/>
                                      </p:to>
                                    </p:set>
                                    <p:animEffect transition="in" filter="dissolve">
                                      <p:cBhvr>
                                        <p:cTn id="39" dur="500"/>
                                        <p:tgtEl>
                                          <p:spTgt spid="99345"/>
                                        </p:tgtEl>
                                      </p:cBhvr>
                                    </p:animEffect>
                                  </p:childTnLst>
                                </p:cTn>
                              </p:par>
                            </p:childTnLst>
                          </p:cTn>
                        </p:par>
                        <p:par>
                          <p:cTn id="40" fill="hold" nodeType="afterGroup">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99336"/>
                                        </p:tgtEl>
                                        <p:attrNameLst>
                                          <p:attrName>style.visibility</p:attrName>
                                        </p:attrNameLst>
                                      </p:cBhvr>
                                      <p:to>
                                        <p:strVal val="visible"/>
                                      </p:to>
                                    </p:set>
                                    <p:animEffect transition="in" filter="wipe(right)">
                                      <p:cBhvr>
                                        <p:cTn id="43" dur="500"/>
                                        <p:tgtEl>
                                          <p:spTgt spid="99336"/>
                                        </p:tgtEl>
                                      </p:cBhvr>
                                    </p:animEffect>
                                  </p:childTnLst>
                                </p:cTn>
                              </p:par>
                            </p:childTnLst>
                          </p:cTn>
                        </p:par>
                        <p:par>
                          <p:cTn id="44" fill="hold" nodeType="afterGroup">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99335"/>
                                        </p:tgtEl>
                                        <p:attrNameLst>
                                          <p:attrName>style.visibility</p:attrName>
                                        </p:attrNameLst>
                                      </p:cBhvr>
                                      <p:to>
                                        <p:strVal val="visible"/>
                                      </p:to>
                                    </p:set>
                                    <p:animEffect transition="in" filter="wipe(up)">
                                      <p:cBhvr>
                                        <p:cTn id="47" dur="500"/>
                                        <p:tgtEl>
                                          <p:spTgt spid="99335"/>
                                        </p:tgtEl>
                                      </p:cBhvr>
                                    </p:animEffect>
                                  </p:childTnLst>
                                </p:cTn>
                              </p:par>
                            </p:childTnLst>
                          </p:cTn>
                        </p:par>
                        <p:par>
                          <p:cTn id="48" fill="hold" nodeType="afterGroup">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99378"/>
                                        </p:tgtEl>
                                        <p:attrNameLst>
                                          <p:attrName>style.visibility</p:attrName>
                                        </p:attrNameLst>
                                      </p:cBhvr>
                                      <p:to>
                                        <p:strVal val="visible"/>
                                      </p:to>
                                    </p:set>
                                    <p:animEffect transition="in" filter="dissolve">
                                      <p:cBhvr>
                                        <p:cTn id="51" dur="500"/>
                                        <p:tgtEl>
                                          <p:spTgt spid="99378"/>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99346"/>
                                        </p:tgtEl>
                                        <p:attrNameLst>
                                          <p:attrName>style.visibility</p:attrName>
                                        </p:attrNameLst>
                                      </p:cBhvr>
                                      <p:to>
                                        <p:strVal val="visible"/>
                                      </p:to>
                                    </p:set>
                                    <p:animEffect transition="in" filter="dissolve">
                                      <p:cBhvr>
                                        <p:cTn id="55" dur="500"/>
                                        <p:tgtEl>
                                          <p:spTgt spid="99346"/>
                                        </p:tgtEl>
                                      </p:cBhvr>
                                    </p:animEffect>
                                  </p:childTnLst>
                                </p:cTn>
                              </p:par>
                            </p:childTnLst>
                          </p:cTn>
                        </p:par>
                        <p:par>
                          <p:cTn id="56" fill="hold" nodeType="afterGroup">
                            <p:stCondLst>
                              <p:cond delay="6500"/>
                            </p:stCondLst>
                            <p:childTnLst>
                              <p:par>
                                <p:cTn id="57" presetID="22" presetClass="entr" presetSubtype="2" fill="hold" grpId="0" nodeType="afterEffect">
                                  <p:stCondLst>
                                    <p:cond delay="0"/>
                                  </p:stCondLst>
                                  <p:childTnLst>
                                    <p:set>
                                      <p:cBhvr>
                                        <p:cTn id="58" dur="1" fill="hold">
                                          <p:stCondLst>
                                            <p:cond delay="0"/>
                                          </p:stCondLst>
                                        </p:cTn>
                                        <p:tgtEl>
                                          <p:spTgt spid="99331"/>
                                        </p:tgtEl>
                                        <p:attrNameLst>
                                          <p:attrName>style.visibility</p:attrName>
                                        </p:attrNameLst>
                                      </p:cBhvr>
                                      <p:to>
                                        <p:strVal val="visible"/>
                                      </p:to>
                                    </p:set>
                                    <p:animEffect transition="in" filter="wipe(right)">
                                      <p:cBhvr>
                                        <p:cTn id="59" dur="500"/>
                                        <p:tgtEl>
                                          <p:spTgt spid="99331"/>
                                        </p:tgtEl>
                                      </p:cBhvr>
                                    </p:animEffect>
                                  </p:childTnLst>
                                </p:cTn>
                              </p:par>
                            </p:childTnLst>
                          </p:cTn>
                        </p:par>
                        <p:par>
                          <p:cTn id="60" fill="hold" nodeType="afterGroup">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99330"/>
                                        </p:tgtEl>
                                        <p:attrNameLst>
                                          <p:attrName>style.visibility</p:attrName>
                                        </p:attrNameLst>
                                      </p:cBhvr>
                                      <p:to>
                                        <p:strVal val="visible"/>
                                      </p:to>
                                    </p:set>
                                    <p:animEffect transition="in" filter="wipe(up)">
                                      <p:cBhvr>
                                        <p:cTn id="63" dur="5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nimBg="1"/>
      <p:bldP spid="99331" grpId="0" animBg="1"/>
      <p:bldP spid="99332" grpId="0" autoUpdateAnimBg="0"/>
      <p:bldP spid="99335" grpId="0" animBg="1"/>
      <p:bldP spid="99336" grpId="0" animBg="1"/>
      <p:bldP spid="99337" grpId="0" animBg="1"/>
      <p:bldP spid="99338" grpId="0" animBg="1"/>
      <p:bldP spid="99345" grpId="0" autoUpdateAnimBg="0"/>
      <p:bldP spid="99346" grpId="0" autoUpdateAnimBg="0"/>
      <p:bldP spid="99369" grpId="0" autoUpdateAnimBg="0"/>
      <p:bldP spid="99376" grpId="0" animBg="1"/>
      <p:bldP spid="9937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228600" y="1471613"/>
            <a:ext cx="71913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3600" b="1" u="sng" dirty="0">
                <a:solidFill>
                  <a:srgbClr val="CC0000"/>
                </a:solidFill>
              </a:rPr>
              <a:t>Total output </a:t>
            </a:r>
            <a:r>
              <a:rPr lang="en-US" altLang="en-US" sz="3600" b="1" dirty="0">
                <a:solidFill>
                  <a:srgbClr val="CC0000"/>
                </a:solidFill>
              </a:rPr>
              <a:t>will be greatest when</a:t>
            </a:r>
          </a:p>
          <a:p>
            <a:pPr eaLnBrk="0" hangingPunct="0"/>
            <a:r>
              <a:rPr lang="en-US" altLang="en-US" sz="3600" b="1" dirty="0">
                <a:solidFill>
                  <a:srgbClr val="CC0000"/>
                </a:solidFill>
              </a:rPr>
              <a:t>each good is produced by the nation</a:t>
            </a:r>
          </a:p>
          <a:p>
            <a:pPr eaLnBrk="0" hangingPunct="0"/>
            <a:r>
              <a:rPr lang="en-US" altLang="en-US" sz="3600" b="1" dirty="0">
                <a:solidFill>
                  <a:srgbClr val="CC0000"/>
                </a:solidFill>
              </a:rPr>
              <a:t>that has the </a:t>
            </a:r>
            <a:r>
              <a:rPr lang="en-US" altLang="en-US" sz="3600" b="1" u="sng" dirty="0">
                <a:solidFill>
                  <a:srgbClr val="CC0000"/>
                </a:solidFill>
              </a:rPr>
              <a:t>lowest domestic</a:t>
            </a:r>
          </a:p>
          <a:p>
            <a:pPr eaLnBrk="0" hangingPunct="0"/>
            <a:r>
              <a:rPr lang="en-US" altLang="en-US" sz="3600" b="1" u="sng" dirty="0">
                <a:solidFill>
                  <a:srgbClr val="CC0000"/>
                </a:solidFill>
              </a:rPr>
              <a:t>opportunity cost</a:t>
            </a:r>
            <a:r>
              <a:rPr lang="en-US" altLang="en-US" sz="3600" b="1" dirty="0">
                <a:solidFill>
                  <a:srgbClr val="CC0000"/>
                </a:solidFill>
              </a:rPr>
              <a:t> for that good.</a:t>
            </a:r>
          </a:p>
        </p:txBody>
      </p:sp>
      <p:sp>
        <p:nvSpPr>
          <p:cNvPr id="30724" name="Rectangle 4"/>
          <p:cNvSpPr>
            <a:spLocks noChangeArrowheads="1"/>
          </p:cNvSpPr>
          <p:nvPr/>
        </p:nvSpPr>
        <p:spPr bwMode="auto">
          <a:xfrm>
            <a:off x="304800" y="3886200"/>
            <a:ext cx="69437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marL="457200" indent="-457200" eaLnBrk="0" hangingPunct="0">
              <a:defRPr sz="2400">
                <a:solidFill>
                  <a:schemeClr val="tx1"/>
                </a:solidFill>
                <a:latin typeface="Times New Roman" pitchFamily="18" charset="0"/>
              </a:defRPr>
            </a:lvl1pPr>
            <a:lvl2pPr marL="57150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eaLnBrk="0" hangingPunct="0">
              <a:defRPr sz="2400">
                <a:solidFill>
                  <a:schemeClr val="tx1"/>
                </a:solidFill>
                <a:latin typeface="Times New Roman" pitchFamily="18" charset="0"/>
              </a:defRPr>
            </a:lvl4pPr>
            <a:lvl5pPr eaLnBrk="0" hangingPunct="0">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3600" b="1" dirty="0">
                <a:solidFill>
                  <a:srgbClr val="000099"/>
                </a:solidFill>
              </a:rPr>
              <a:t>U.S has comparative advantage in wheat.</a:t>
            </a:r>
          </a:p>
        </p:txBody>
      </p:sp>
      <p:sp>
        <p:nvSpPr>
          <p:cNvPr id="30725" name="Rectangle 5"/>
          <p:cNvSpPr>
            <a:spLocks noChangeArrowheads="1"/>
          </p:cNvSpPr>
          <p:nvPr/>
        </p:nvSpPr>
        <p:spPr bwMode="auto">
          <a:xfrm>
            <a:off x="292099" y="5357586"/>
            <a:ext cx="69691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marL="457200" indent="-457200" eaLnBrk="0" hangingPunct="0">
              <a:defRPr sz="2400">
                <a:solidFill>
                  <a:schemeClr val="tx1"/>
                </a:solidFill>
                <a:latin typeface="Times New Roman" pitchFamily="18" charset="0"/>
              </a:defRPr>
            </a:lvl1pPr>
            <a:lvl2pPr marL="57150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eaLnBrk="0" hangingPunct="0">
              <a:defRPr sz="2400">
                <a:solidFill>
                  <a:schemeClr val="tx1"/>
                </a:solidFill>
                <a:latin typeface="Times New Roman" pitchFamily="18" charset="0"/>
              </a:defRPr>
            </a:lvl4pPr>
            <a:lvl5pPr eaLnBrk="0" hangingPunct="0">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3600" b="1" dirty="0">
                <a:solidFill>
                  <a:srgbClr val="000099"/>
                </a:solidFill>
              </a:rPr>
              <a:t>Brazil has comparative advantage in coffee.</a:t>
            </a:r>
          </a:p>
        </p:txBody>
      </p:sp>
      <p:sp>
        <p:nvSpPr>
          <p:cNvPr id="30732" name="Rectangle 12"/>
          <p:cNvSpPr>
            <a:spLocks noChangeArrowheads="1"/>
          </p:cNvSpPr>
          <p:nvPr/>
        </p:nvSpPr>
        <p:spPr bwMode="auto">
          <a:xfrm>
            <a:off x="990600" y="684667"/>
            <a:ext cx="70516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US" altLang="en-US" sz="3600" b="1" i="1" dirty="0"/>
              <a:t>Principle of Comparative Advantage</a:t>
            </a:r>
          </a:p>
        </p:txBody>
      </p:sp>
      <p:sp>
        <p:nvSpPr>
          <p:cNvPr id="30733" name="Rectangle 13"/>
          <p:cNvSpPr>
            <a:spLocks noChangeArrowheads="1"/>
          </p:cNvSpPr>
          <p:nvPr/>
        </p:nvSpPr>
        <p:spPr bwMode="auto">
          <a:xfrm>
            <a:off x="304800" y="46492"/>
            <a:ext cx="6746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3600" b="1" dirty="0">
                <a:solidFill>
                  <a:srgbClr val="000099"/>
                </a:solidFill>
              </a:rPr>
              <a:t>PRODUCTION POSSIBILITIES</a:t>
            </a:r>
          </a:p>
        </p:txBody>
      </p:sp>
    </p:spTree>
    <p:extLst>
      <p:ext uri="{BB962C8B-B14F-4D97-AF65-F5344CB8AC3E}">
        <p14:creationId xmlns:p14="http://schemas.microsoft.com/office/powerpoint/2010/main" val="360774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wipe(left)">
                                      <p:cBhvr>
                                        <p:cTn id="7" dur="500"/>
                                        <p:tgtEl>
                                          <p:spTgt spid="30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wipe(left)">
                                      <p:cBhvr>
                                        <p:cTn id="12" dur="500"/>
                                        <p:tgtEl>
                                          <p:spTgt spid="307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wipe(left)">
                                      <p:cBhvr>
                                        <p:cTn id="17" dur="500"/>
                                        <p:tgtEl>
                                          <p:spTgt spid="307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25"/>
                                        </p:tgtEl>
                                        <p:attrNameLst>
                                          <p:attrName>style.visibility</p:attrName>
                                        </p:attrNameLst>
                                      </p:cBhvr>
                                      <p:to>
                                        <p:strVal val="visible"/>
                                      </p:to>
                                    </p:set>
                                    <p:animEffect transition="in" filter="wipe(left)">
                                      <p:cBhvr>
                                        <p:cTn id="22"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P spid="30724" grpId="0" autoUpdateAnimBg="0"/>
      <p:bldP spid="30725" grpId="0" autoUpdateAnimBg="0"/>
      <p:bldP spid="307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Specialization</a:t>
            </a:r>
            <a:endParaRPr lang="en-US" dirty="0"/>
          </a:p>
        </p:txBody>
      </p:sp>
      <p:sp>
        <p:nvSpPr>
          <p:cNvPr id="3" name="Content Placeholder 2"/>
          <p:cNvSpPr>
            <a:spLocks noGrp="1"/>
          </p:cNvSpPr>
          <p:nvPr>
            <p:ph sz="quarter" idx="1"/>
          </p:nvPr>
        </p:nvSpPr>
        <p:spPr>
          <a:xfrm>
            <a:off x="457200" y="1600200"/>
            <a:ext cx="4419600" cy="4873752"/>
          </a:xfrm>
        </p:spPr>
        <p:txBody>
          <a:bodyPr>
            <a:normAutofit/>
          </a:bodyPr>
          <a:lstStyle/>
          <a:p>
            <a:r>
              <a:rPr lang="en-US" dirty="0" smtClean="0"/>
              <a:t>Our world is interdependent – countries rely on the success of other countries for the success of their own.</a:t>
            </a:r>
          </a:p>
          <a:p>
            <a:pPr marL="0" indent="0">
              <a:buNone/>
            </a:pPr>
            <a:endParaRPr lang="en-US" dirty="0" smtClean="0"/>
          </a:p>
          <a:p>
            <a:r>
              <a:rPr lang="en-US" dirty="0" smtClean="0"/>
              <a:t>Because the United States is a part of an </a:t>
            </a:r>
            <a:r>
              <a:rPr lang="en-US" i="1" dirty="0" smtClean="0"/>
              <a:t>open economy</a:t>
            </a:r>
            <a:r>
              <a:rPr lang="en-US" dirty="0" smtClean="0"/>
              <a:t> that includes the international sector, the US produces more of some goods than others</a:t>
            </a:r>
            <a:r>
              <a:rPr lang="en-US" dirty="0" smtClean="0"/>
              <a:t>.</a:t>
            </a:r>
          </a:p>
          <a:p>
            <a:pPr marL="0"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133600"/>
            <a:ext cx="2976480" cy="2971800"/>
          </a:xfrm>
          <a:prstGeom prst="rect">
            <a:avLst/>
          </a:prstGeom>
        </p:spPr>
      </p:pic>
    </p:spTree>
    <p:extLst>
      <p:ext uri="{BB962C8B-B14F-4D97-AF65-F5344CB8AC3E}">
        <p14:creationId xmlns:p14="http://schemas.microsoft.com/office/powerpoint/2010/main" val="1872800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31076"/>
          </a:xfrm>
        </p:spPr>
        <p:txBody>
          <a:bodyPr>
            <a:normAutofit fontScale="90000"/>
          </a:bodyPr>
          <a:lstStyle/>
          <a:p>
            <a:r>
              <a:rPr lang="en-US" dirty="0" smtClean="0"/>
              <a:t>Specialization</a:t>
            </a:r>
            <a:endParaRPr lang="en-US" dirty="0"/>
          </a:p>
        </p:txBody>
      </p:sp>
      <p:sp>
        <p:nvSpPr>
          <p:cNvPr id="3" name="Content Placeholder 2"/>
          <p:cNvSpPr>
            <a:spLocks noGrp="1"/>
          </p:cNvSpPr>
          <p:nvPr>
            <p:ph sz="quarter" idx="1"/>
          </p:nvPr>
        </p:nvSpPr>
        <p:spPr>
          <a:xfrm>
            <a:off x="342172" y="1066800"/>
            <a:ext cx="8001000" cy="5257800"/>
          </a:xfrm>
        </p:spPr>
        <p:txBody>
          <a:bodyPr>
            <a:normAutofit/>
          </a:bodyPr>
          <a:lstStyle/>
          <a:p>
            <a:r>
              <a:rPr lang="en-US" dirty="0"/>
              <a:t>Specialization and trade allows for trade to </a:t>
            </a:r>
            <a:r>
              <a:rPr lang="en-US" dirty="0">
                <a:solidFill>
                  <a:srgbClr val="FF0000"/>
                </a:solidFill>
              </a:rPr>
              <a:t>increase the productivity of a nation’s resources </a:t>
            </a:r>
            <a:r>
              <a:rPr lang="en-US" dirty="0"/>
              <a:t>and </a:t>
            </a:r>
            <a:r>
              <a:rPr lang="en-US" dirty="0" smtClean="0">
                <a:solidFill>
                  <a:srgbClr val="FF0000"/>
                </a:solidFill>
              </a:rPr>
              <a:t>allows </a:t>
            </a:r>
            <a:r>
              <a:rPr lang="en-US" dirty="0">
                <a:solidFill>
                  <a:srgbClr val="FF0000"/>
                </a:solidFill>
              </a:rPr>
              <a:t>for greater total </a:t>
            </a:r>
            <a:r>
              <a:rPr lang="en-US" dirty="0" smtClean="0">
                <a:solidFill>
                  <a:srgbClr val="FF0000"/>
                </a:solidFill>
              </a:rPr>
              <a:t>output</a:t>
            </a:r>
            <a:r>
              <a:rPr lang="en-US" dirty="0" smtClean="0"/>
              <a:t> (the making of more stuff) </a:t>
            </a:r>
            <a:r>
              <a:rPr lang="en-US" dirty="0"/>
              <a:t>than would otherwise occur.</a:t>
            </a:r>
          </a:p>
          <a:p>
            <a:pPr lvl="1"/>
            <a:r>
              <a:rPr lang="en-US" dirty="0"/>
              <a:t>When a country specializes, they can utilize their resources more effectively and maximize output and it reduces the cost of obtaining goods and services that a nation desires.</a:t>
            </a:r>
          </a:p>
          <a:p>
            <a:endParaRPr lang="en-US" dirty="0" smtClean="0"/>
          </a:p>
          <a:p>
            <a:r>
              <a:rPr lang="en-US" dirty="0" smtClean="0"/>
              <a:t>In essence – specialization is simply more economically desirable and productively efficient.</a:t>
            </a:r>
          </a:p>
          <a:p>
            <a:pPr marL="0" indent="0">
              <a:buNone/>
            </a:pPr>
            <a:endParaRPr lang="en-US"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175273"/>
            <a:ext cx="1485172" cy="9898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33855"/>
            <a:ext cx="1371600" cy="857250"/>
          </a:xfrm>
          <a:prstGeom prst="rect">
            <a:avLst/>
          </a:prstGeom>
        </p:spPr>
      </p:pic>
    </p:spTree>
    <p:extLst>
      <p:ext uri="{BB962C8B-B14F-4D97-AF65-F5344CB8AC3E}">
        <p14:creationId xmlns:p14="http://schemas.microsoft.com/office/powerpoint/2010/main" val="1144017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Voluntary Exchange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Because not every nation is an expert at producing everything, they often try to work together and trade with each other to get more of the products they desire at a least cost to them.</a:t>
            </a:r>
          </a:p>
          <a:p>
            <a:endParaRPr lang="en-US" dirty="0"/>
          </a:p>
          <a:p>
            <a:r>
              <a:rPr lang="en-US" dirty="0" smtClean="0"/>
              <a:t>This is the idea of </a:t>
            </a:r>
            <a:r>
              <a:rPr lang="en-US" u="sng" dirty="0" smtClean="0">
                <a:solidFill>
                  <a:srgbClr val="FF0000"/>
                </a:solidFill>
              </a:rPr>
              <a:t>voluntary exchange</a:t>
            </a:r>
            <a:r>
              <a:rPr lang="en-US" dirty="0" smtClean="0"/>
              <a:t> – participating in an open economy and trading resources in order to maximize production and meet demands.</a:t>
            </a:r>
          </a:p>
          <a:p>
            <a:endParaRPr lang="en-US" dirty="0"/>
          </a:p>
          <a:p>
            <a:r>
              <a:rPr lang="en-US" dirty="0" smtClean="0"/>
              <a:t>Let’s watch a clip on voluntary exchange to better understand how trading and specialization works.</a:t>
            </a:r>
            <a:endParaRPr lang="en-US" dirty="0"/>
          </a:p>
        </p:txBody>
      </p:sp>
    </p:spTree>
    <p:extLst>
      <p:ext uri="{BB962C8B-B14F-4D97-AF65-F5344CB8AC3E}">
        <p14:creationId xmlns:p14="http://schemas.microsoft.com/office/powerpoint/2010/main" val="173124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Sense Economics – Stossel Voluntary Exchange</a:t>
            </a:r>
            <a:endParaRPr lang="en-US" dirty="0"/>
          </a:p>
        </p:txBody>
      </p:sp>
      <p:pic>
        <p:nvPicPr>
          <p:cNvPr id="4" name="CSE_1.4-Stossel_2011-Economics_of_voluntary_exchange_2015">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941388" y="1600200"/>
            <a:ext cx="6497637" cy="4873625"/>
          </a:xfrm>
        </p:spPr>
      </p:pic>
    </p:spTree>
    <p:extLst>
      <p:ext uri="{BB962C8B-B14F-4D97-AF65-F5344CB8AC3E}">
        <p14:creationId xmlns:p14="http://schemas.microsoft.com/office/powerpoint/2010/main" val="558680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and Comparative Advantage</a:t>
            </a:r>
            <a:endParaRPr lang="en-US" dirty="0"/>
          </a:p>
        </p:txBody>
      </p:sp>
      <p:sp>
        <p:nvSpPr>
          <p:cNvPr id="3" name="Content Placeholder 2"/>
          <p:cNvSpPr>
            <a:spLocks noGrp="1"/>
          </p:cNvSpPr>
          <p:nvPr>
            <p:ph sz="quarter" idx="1"/>
          </p:nvPr>
        </p:nvSpPr>
        <p:spPr/>
        <p:txBody>
          <a:bodyPr/>
          <a:lstStyle/>
          <a:p>
            <a:r>
              <a:rPr lang="en-US" dirty="0"/>
              <a:t>In order to determine what products a nation should specialize in, they utilize </a:t>
            </a:r>
            <a:r>
              <a:rPr lang="en-US" dirty="0">
                <a:solidFill>
                  <a:srgbClr val="FF0000"/>
                </a:solidFill>
              </a:rPr>
              <a:t>comparative</a:t>
            </a:r>
            <a:r>
              <a:rPr lang="en-US" dirty="0"/>
              <a:t> and </a:t>
            </a:r>
            <a:r>
              <a:rPr lang="en-US" dirty="0">
                <a:solidFill>
                  <a:srgbClr val="FF0000"/>
                </a:solidFill>
              </a:rPr>
              <a:t>absolute</a:t>
            </a:r>
            <a:r>
              <a:rPr lang="en-US" dirty="0"/>
              <a:t> advantage</a:t>
            </a:r>
            <a:r>
              <a:rPr lang="en-US" dirty="0" smtClean="0"/>
              <a:t>.</a:t>
            </a:r>
          </a:p>
          <a:p>
            <a:endParaRPr lang="en-US" dirty="0"/>
          </a:p>
          <a:p>
            <a:r>
              <a:rPr lang="en-US" dirty="0" smtClean="0"/>
              <a:t>These are important concepts to understand and they help businesses and nations understand what to produce and what to trade for.</a:t>
            </a:r>
          </a:p>
          <a:p>
            <a:endParaRPr lang="en-US" dirty="0"/>
          </a:p>
          <a:p>
            <a:endParaRPr lang="en-US" dirty="0"/>
          </a:p>
          <a:p>
            <a:endParaRPr lang="en-US" dirty="0"/>
          </a:p>
        </p:txBody>
      </p:sp>
    </p:spTree>
    <p:extLst>
      <p:ext uri="{BB962C8B-B14F-4D97-AF65-F5344CB8AC3E}">
        <p14:creationId xmlns:p14="http://schemas.microsoft.com/office/powerpoint/2010/main" val="3610256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467600" cy="639762"/>
          </a:xfrm>
        </p:spPr>
        <p:style>
          <a:lnRef idx="2">
            <a:schemeClr val="accent1"/>
          </a:lnRef>
          <a:fillRef idx="1">
            <a:schemeClr val="lt1"/>
          </a:fillRef>
          <a:effectRef idx="0">
            <a:schemeClr val="accent1"/>
          </a:effectRef>
          <a:fontRef idx="minor">
            <a:schemeClr val="dk1"/>
          </a:fontRef>
        </p:style>
        <p:txBody>
          <a:bodyPr/>
          <a:lstStyle/>
          <a:p>
            <a:r>
              <a:rPr lang="en-US" b="1" dirty="0" smtClean="0"/>
              <a:t>Absolute &amp; comparative advantage</a:t>
            </a:r>
            <a:endParaRPr lang="en-US" b="1" dirty="0"/>
          </a:p>
        </p:txBody>
      </p:sp>
      <p:sp>
        <p:nvSpPr>
          <p:cNvPr id="3" name="Content Placeholder 2"/>
          <p:cNvSpPr>
            <a:spLocks noGrp="1"/>
          </p:cNvSpPr>
          <p:nvPr>
            <p:ph sz="quarter" idx="1"/>
          </p:nvPr>
        </p:nvSpPr>
        <p:spPr>
          <a:xfrm>
            <a:off x="152400" y="1261110"/>
            <a:ext cx="4800600" cy="5215890"/>
          </a:xfrm>
        </p:spPr>
        <p:style>
          <a:lnRef idx="2">
            <a:schemeClr val="dk1"/>
          </a:lnRef>
          <a:fillRef idx="1">
            <a:schemeClr val="lt1"/>
          </a:fillRef>
          <a:effectRef idx="0">
            <a:schemeClr val="dk1"/>
          </a:effectRef>
          <a:fontRef idx="minor">
            <a:schemeClr val="dk1"/>
          </a:fontRef>
        </p:style>
        <p:txBody>
          <a:bodyPr>
            <a:normAutofit lnSpcReduction="10000"/>
          </a:bodyPr>
          <a:lstStyle/>
          <a:p>
            <a:pPr marL="274320" lvl="1">
              <a:spcBef>
                <a:spcPts val="600"/>
              </a:spcBef>
              <a:buSzPct val="70000"/>
              <a:buFont typeface="Wingdings"/>
              <a:buChar char=""/>
            </a:pPr>
            <a:r>
              <a:rPr lang="en-US" altLang="en-US" sz="2000" b="1" dirty="0" smtClean="0"/>
              <a:t>Absolute advantage </a:t>
            </a:r>
            <a:r>
              <a:rPr lang="en-US" altLang="en-US" sz="2000" dirty="0"/>
              <a:t>is a situation in which </a:t>
            </a:r>
            <a:r>
              <a:rPr lang="en-US" altLang="en-US" sz="2000" b="1" u="sng" dirty="0">
                <a:solidFill>
                  <a:srgbClr val="00B050"/>
                </a:solidFill>
              </a:rPr>
              <a:t>one </a:t>
            </a:r>
            <a:r>
              <a:rPr lang="en-US" altLang="en-US" sz="2000" b="1" u="sng" dirty="0" smtClean="0">
                <a:solidFill>
                  <a:srgbClr val="00B050"/>
                </a:solidFill>
              </a:rPr>
              <a:t>person (nation) </a:t>
            </a:r>
            <a:r>
              <a:rPr lang="en-US" altLang="en-US" sz="2000" b="1" u="sng" dirty="0">
                <a:solidFill>
                  <a:srgbClr val="00B050"/>
                </a:solidFill>
              </a:rPr>
              <a:t>is more productive than another </a:t>
            </a:r>
            <a:r>
              <a:rPr lang="en-US" altLang="en-US" sz="2000" b="1" u="sng" dirty="0" smtClean="0">
                <a:solidFill>
                  <a:srgbClr val="00B050"/>
                </a:solidFill>
              </a:rPr>
              <a:t>person (nation) </a:t>
            </a:r>
            <a:r>
              <a:rPr lang="en-US" altLang="en-US" sz="2000" b="1" u="sng" dirty="0">
                <a:solidFill>
                  <a:srgbClr val="00B050"/>
                </a:solidFill>
              </a:rPr>
              <a:t>in several or even all activities</a:t>
            </a:r>
            <a:r>
              <a:rPr lang="en-US" altLang="en-US" sz="2000" dirty="0" smtClean="0"/>
              <a:t>.</a:t>
            </a:r>
          </a:p>
          <a:p>
            <a:pPr marL="274320" lvl="1">
              <a:spcBef>
                <a:spcPts val="600"/>
              </a:spcBef>
              <a:buSzPct val="70000"/>
              <a:buFont typeface="Wingdings"/>
              <a:buChar char=""/>
            </a:pPr>
            <a:r>
              <a:rPr lang="en-US" altLang="en-US" sz="2000" b="1" dirty="0" smtClean="0">
                <a:solidFill>
                  <a:srgbClr val="FF0000"/>
                </a:solidFill>
              </a:rPr>
              <a:t>Who can make the most?</a:t>
            </a:r>
            <a:endParaRPr lang="en-US" altLang="en-US" sz="2000" b="1" dirty="0" smtClean="0">
              <a:solidFill>
                <a:srgbClr val="FF0000"/>
              </a:solidFill>
            </a:endParaRPr>
          </a:p>
          <a:p>
            <a:pPr marL="274320" lvl="1">
              <a:spcBef>
                <a:spcPts val="600"/>
              </a:spcBef>
              <a:buSzPct val="70000"/>
              <a:buFont typeface="Wingdings"/>
              <a:buChar char=""/>
            </a:pPr>
            <a:r>
              <a:rPr lang="en-US" altLang="en-US" sz="2000" b="1" dirty="0" smtClean="0"/>
              <a:t>Example: </a:t>
            </a:r>
            <a:r>
              <a:rPr lang="en-US" altLang="en-US" sz="2000" dirty="0" smtClean="0"/>
              <a:t>Liz and Joe. </a:t>
            </a:r>
          </a:p>
          <a:p>
            <a:pPr lvl="1"/>
            <a:r>
              <a:rPr lang="en-US" altLang="en-US" sz="1700" dirty="0"/>
              <a:t>Each hour, Liz splits her time equally between smoothies and salads and produces 15 smoothies and 15 salads. </a:t>
            </a:r>
            <a:endParaRPr lang="en-US" altLang="en-US" sz="1700" dirty="0" smtClean="0"/>
          </a:p>
          <a:p>
            <a:pPr marL="548640" lvl="2">
              <a:spcBef>
                <a:spcPts val="600"/>
              </a:spcBef>
              <a:buSzPct val="70000"/>
            </a:pPr>
            <a:r>
              <a:rPr lang="en-US" altLang="en-US" sz="1700" dirty="0"/>
              <a:t>Each hour, Joe spends 50 minutes producing smoothies and makes 5 smoothies. In the other 10 minutes, he produces 5 salads. </a:t>
            </a:r>
            <a:endParaRPr lang="en-US" altLang="en-US" sz="1700" dirty="0" smtClean="0"/>
          </a:p>
          <a:p>
            <a:pPr marL="274320" lvl="1">
              <a:spcBef>
                <a:spcPts val="600"/>
              </a:spcBef>
              <a:buSzPct val="70000"/>
              <a:buFont typeface="Wingdings"/>
              <a:buChar char=""/>
            </a:pPr>
            <a:r>
              <a:rPr lang="en-US" altLang="en-US" sz="2000" dirty="0" smtClean="0"/>
              <a:t>Who  has absolute advantage?</a:t>
            </a:r>
            <a:r>
              <a:rPr lang="en-US" altLang="en-US" sz="2400" dirty="0" smtClean="0"/>
              <a:t> </a:t>
            </a:r>
          </a:p>
          <a:p>
            <a:pPr marL="274320" lvl="1">
              <a:spcBef>
                <a:spcPts val="600"/>
              </a:spcBef>
              <a:buSzPct val="70000"/>
              <a:buFont typeface="Wingdings"/>
              <a:buChar char=""/>
            </a:pPr>
            <a:r>
              <a:rPr lang="en-US" altLang="en-US" sz="2000" dirty="0" smtClean="0"/>
              <a:t>Should Liz produce both smoothies and salads? </a:t>
            </a:r>
            <a:endParaRPr lang="en-US" altLang="en-US" sz="2000" dirty="0"/>
          </a:p>
          <a:p>
            <a:pPr marL="274320" lvl="1">
              <a:spcBef>
                <a:spcPts val="600"/>
              </a:spcBef>
              <a:buSzPct val="70000"/>
              <a:buFont typeface="Wingdings"/>
              <a:buChar char=""/>
            </a:pPr>
            <a:endParaRPr lang="en-US" altLang="en-US" sz="2200" dirty="0" smtClean="0"/>
          </a:p>
          <a:p>
            <a:endParaRPr lang="en-US" dirty="0"/>
          </a:p>
        </p:txBody>
      </p:sp>
      <p:pic>
        <p:nvPicPr>
          <p:cNvPr id="4" name="Picture 2" descr="tab1.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50" y="1261110"/>
            <a:ext cx="3752850" cy="2066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tab2.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250" y="3578224"/>
            <a:ext cx="3752850" cy="2066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32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467600" cy="609600"/>
          </a:xfrm>
        </p:spPr>
        <p:style>
          <a:lnRef idx="2">
            <a:schemeClr val="accent1"/>
          </a:lnRef>
          <a:fillRef idx="1">
            <a:schemeClr val="lt1"/>
          </a:fillRef>
          <a:effectRef idx="0">
            <a:schemeClr val="accent1"/>
          </a:effectRef>
          <a:fontRef idx="minor">
            <a:schemeClr val="dk1"/>
          </a:fontRef>
        </p:style>
        <p:txBody>
          <a:bodyPr/>
          <a:lstStyle/>
          <a:p>
            <a:r>
              <a:rPr lang="en-US" dirty="0" smtClean="0"/>
              <a:t>comparative advantage</a:t>
            </a:r>
            <a:endParaRPr lang="en-US" dirty="0"/>
          </a:p>
        </p:txBody>
      </p:sp>
      <p:sp>
        <p:nvSpPr>
          <p:cNvPr id="3" name="Content Placeholder 2"/>
          <p:cNvSpPr>
            <a:spLocks noGrp="1"/>
          </p:cNvSpPr>
          <p:nvPr>
            <p:ph sz="quarter" idx="1"/>
          </p:nvPr>
        </p:nvSpPr>
        <p:spPr>
          <a:xfrm>
            <a:off x="152400" y="990600"/>
            <a:ext cx="4724400" cy="5715000"/>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274320" lvl="1">
              <a:spcBef>
                <a:spcPts val="600"/>
              </a:spcBef>
              <a:buSzPct val="70000"/>
              <a:buFont typeface="Wingdings"/>
              <a:buChar char=""/>
            </a:pPr>
            <a:r>
              <a:rPr lang="en-US" altLang="en-US" sz="2600" b="1" dirty="0"/>
              <a:t>Comparative advantage </a:t>
            </a:r>
            <a:r>
              <a:rPr lang="en-US" altLang="en-US" sz="2600" dirty="0"/>
              <a:t>is the </a:t>
            </a:r>
            <a:r>
              <a:rPr lang="en-US" altLang="en-US" sz="2600" u="sng" dirty="0">
                <a:solidFill>
                  <a:srgbClr val="00B050"/>
                </a:solidFill>
              </a:rPr>
              <a:t>ability of a </a:t>
            </a:r>
            <a:r>
              <a:rPr lang="en-US" altLang="en-US" sz="2600" u="sng" dirty="0" smtClean="0">
                <a:solidFill>
                  <a:srgbClr val="00B050"/>
                </a:solidFill>
              </a:rPr>
              <a:t>person (nation) </a:t>
            </a:r>
            <a:r>
              <a:rPr lang="en-US" altLang="en-US" sz="2600" u="sng" dirty="0">
                <a:solidFill>
                  <a:srgbClr val="00B050"/>
                </a:solidFill>
              </a:rPr>
              <a:t>to perform an activity or produce a good or service </a:t>
            </a:r>
            <a:r>
              <a:rPr lang="en-US" altLang="en-US" sz="2600" u="sng" dirty="0">
                <a:solidFill>
                  <a:srgbClr val="FF0000"/>
                </a:solidFill>
              </a:rPr>
              <a:t>at a lower opportunity cost</a:t>
            </a:r>
            <a:r>
              <a:rPr lang="en-US" altLang="en-US" sz="2600" dirty="0">
                <a:solidFill>
                  <a:srgbClr val="FF0000"/>
                </a:solidFill>
              </a:rPr>
              <a:t> </a:t>
            </a:r>
            <a:r>
              <a:rPr lang="en-US" altLang="en-US" sz="2600" dirty="0"/>
              <a:t>than someone </a:t>
            </a:r>
            <a:r>
              <a:rPr lang="en-US" altLang="en-US" sz="2600" dirty="0" smtClean="0"/>
              <a:t>else.</a:t>
            </a:r>
          </a:p>
          <a:p>
            <a:pPr marL="274320" lvl="1">
              <a:spcBef>
                <a:spcPts val="600"/>
              </a:spcBef>
              <a:buSzPct val="70000"/>
              <a:buFont typeface="Wingdings"/>
              <a:buChar char=""/>
            </a:pPr>
            <a:r>
              <a:rPr lang="en-US" altLang="en-US" sz="2600" b="1" dirty="0" smtClean="0">
                <a:solidFill>
                  <a:srgbClr val="FF0000"/>
                </a:solidFill>
              </a:rPr>
              <a:t>Who can make it for less/more efficiently?</a:t>
            </a:r>
          </a:p>
          <a:p>
            <a:pPr marL="274320" lvl="1">
              <a:spcBef>
                <a:spcPts val="600"/>
              </a:spcBef>
              <a:buSzPct val="70000"/>
              <a:buFont typeface="Wingdings"/>
              <a:buChar char=""/>
            </a:pPr>
            <a:endParaRPr lang="en-US" altLang="en-US" sz="2600" b="1" dirty="0">
              <a:solidFill>
                <a:srgbClr val="FF0000"/>
              </a:solidFill>
            </a:endParaRPr>
          </a:p>
          <a:p>
            <a:pPr marL="274320" lvl="1">
              <a:spcBef>
                <a:spcPts val="600"/>
              </a:spcBef>
              <a:buSzPct val="70000"/>
              <a:buFont typeface="Wingdings"/>
              <a:buChar char=""/>
            </a:pPr>
            <a:r>
              <a:rPr lang="en-US" altLang="en-US" sz="2600" dirty="0"/>
              <a:t>Nations and people should trade based off of comparative </a:t>
            </a:r>
            <a:r>
              <a:rPr lang="en-US" altLang="en-US" sz="2600" dirty="0" smtClean="0"/>
              <a:t>advantage, not absolute advantage. This </a:t>
            </a:r>
            <a:r>
              <a:rPr lang="en-US" altLang="en-US" sz="2600" dirty="0"/>
              <a:t>leads to specialization and makes both trade partners better off. </a:t>
            </a:r>
            <a:r>
              <a:rPr lang="en-US" altLang="en-US" sz="2600" i="1" dirty="0">
                <a:solidFill>
                  <a:srgbClr val="0070C0"/>
                </a:solidFill>
              </a:rPr>
              <a:t>This is the basis for specialization and voluntary trade. </a:t>
            </a:r>
          </a:p>
          <a:p>
            <a:pPr marL="0" lvl="1" indent="0">
              <a:spcBef>
                <a:spcPts val="600"/>
              </a:spcBef>
              <a:buSzPct val="70000"/>
              <a:buNone/>
            </a:pPr>
            <a:endParaRPr lang="en-US" altLang="en-US" sz="2600" dirty="0" smtClean="0"/>
          </a:p>
          <a:p>
            <a:pPr marL="274320" lvl="1">
              <a:spcBef>
                <a:spcPts val="600"/>
              </a:spcBef>
              <a:buSzPct val="70000"/>
              <a:buFont typeface="Wingdings"/>
              <a:buChar char=""/>
            </a:pPr>
            <a:r>
              <a:rPr lang="en-US" altLang="en-US" sz="2600" dirty="0" smtClean="0"/>
              <a:t>Comparative advantage is calculated </a:t>
            </a:r>
            <a:r>
              <a:rPr lang="en-US" altLang="en-US" sz="2600" i="1" dirty="0" smtClean="0">
                <a:solidFill>
                  <a:srgbClr val="FF0000"/>
                </a:solidFill>
              </a:rPr>
              <a:t>by determining opportunity cost at the extremes or at the specialization points</a:t>
            </a:r>
            <a:r>
              <a:rPr lang="en-US" altLang="en-US" sz="2600" dirty="0" smtClean="0"/>
              <a:t>. </a:t>
            </a:r>
            <a:endParaRPr lang="en-US" altLang="en-US" sz="2600" dirty="0" smtClean="0"/>
          </a:p>
          <a:p>
            <a:pPr marL="274320" lvl="1">
              <a:spcBef>
                <a:spcPts val="600"/>
              </a:spcBef>
              <a:buSzPct val="70000"/>
              <a:buFont typeface="Wingdings"/>
              <a:buChar char=""/>
            </a:pPr>
            <a:endParaRPr lang="en-US" altLang="en-US" sz="2600" dirty="0"/>
          </a:p>
          <a:p>
            <a:pPr marL="274320" lvl="1">
              <a:spcBef>
                <a:spcPts val="600"/>
              </a:spcBef>
              <a:buSzPct val="70000"/>
              <a:buFont typeface="Wingdings"/>
              <a:buChar char=""/>
            </a:pPr>
            <a:r>
              <a:rPr lang="en-US" altLang="en-US" sz="2600" dirty="0" smtClean="0"/>
              <a:t>This </a:t>
            </a:r>
            <a:r>
              <a:rPr lang="en-US" altLang="en-US" sz="2600" dirty="0" smtClean="0"/>
              <a:t>is done through the input method or output method. </a:t>
            </a:r>
            <a:endParaRPr lang="en-US" altLang="en-US" sz="2600" dirty="0" smtClean="0"/>
          </a:p>
          <a:p>
            <a:pPr marL="0" lvl="1" indent="0">
              <a:spcBef>
                <a:spcPts val="600"/>
              </a:spcBef>
              <a:buSzPct val="70000"/>
              <a:buNone/>
            </a:pPr>
            <a:endParaRPr lang="en-US" altLang="en-US" sz="2600" dirty="0"/>
          </a:p>
          <a:p>
            <a:endParaRPr lang="en-US" dirty="0"/>
          </a:p>
        </p:txBody>
      </p:sp>
      <p:pic>
        <p:nvPicPr>
          <p:cNvPr id="4" name="Picture 2" descr="tab1.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066800"/>
            <a:ext cx="3752850" cy="2066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tab2.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352800"/>
            <a:ext cx="3752850" cy="2066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920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1990</TotalTime>
  <Words>1224</Words>
  <Application>Microsoft Office PowerPoint</Application>
  <PresentationFormat>On-screen Show (4:3)</PresentationFormat>
  <Paragraphs>194</Paragraphs>
  <Slides>21</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Arial Narrow</vt:lpstr>
      <vt:lpstr>Calibri</vt:lpstr>
      <vt:lpstr>Cambria Math</vt:lpstr>
      <vt:lpstr>Century Schoolbook</vt:lpstr>
      <vt:lpstr>Haettenschweiler</vt:lpstr>
      <vt:lpstr>Times New Roman</vt:lpstr>
      <vt:lpstr>Wingdings</vt:lpstr>
      <vt:lpstr>Wingdings 2</vt:lpstr>
      <vt:lpstr>Oriel</vt:lpstr>
      <vt:lpstr>August 29, 2016</vt:lpstr>
      <vt:lpstr>Specialization and Trade</vt:lpstr>
      <vt:lpstr>Specialization</vt:lpstr>
      <vt:lpstr>Specialization</vt:lpstr>
      <vt:lpstr>Voluntary Exchange</vt:lpstr>
      <vt:lpstr>Common Sense Economics – Stossel Voluntary Exchange</vt:lpstr>
      <vt:lpstr>Absolute and Comparative Advantage</vt:lpstr>
      <vt:lpstr>Absolute &amp; comparative advantage</vt:lpstr>
      <vt:lpstr>comparative advantage</vt:lpstr>
      <vt:lpstr>Input vs. Output Methods</vt:lpstr>
      <vt:lpstr>Comparative advantage – output method</vt:lpstr>
      <vt:lpstr>Who has the comparative advantage? </vt:lpstr>
      <vt:lpstr>DID LIZ and Joe benefit?  </vt:lpstr>
      <vt:lpstr>Specialization and trade</vt:lpstr>
      <vt:lpstr>Mr. Clifford</vt:lpstr>
      <vt:lpstr>Comparative advantage – scenario 1 Hogwarts sweatshop</vt:lpstr>
      <vt:lpstr>Comparative advantage – scenario 2 Japan vs. U.S.A. </vt:lpstr>
      <vt:lpstr>Comparative advantage – input method</vt:lpstr>
      <vt:lpstr>Comparative advantage – input method, cont’d</vt:lpstr>
      <vt:lpstr>PowerPoint Presentation</vt:lpstr>
      <vt:lpstr>PowerPoint Presentation</vt:lpstr>
    </vt:vector>
  </TitlesOfParts>
  <Company>OCPS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Specialization and Trade</dc:title>
  <dc:creator>Batchelor, Daniel T.</dc:creator>
  <cp:lastModifiedBy>Powell, Jennifer</cp:lastModifiedBy>
  <cp:revision>66</cp:revision>
  <cp:lastPrinted>2013-08-28T18:59:03Z</cp:lastPrinted>
  <dcterms:created xsi:type="dcterms:W3CDTF">2013-08-27T12:56:51Z</dcterms:created>
  <dcterms:modified xsi:type="dcterms:W3CDTF">2017-01-13T17:16:07Z</dcterms:modified>
</cp:coreProperties>
</file>